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698" r:id="rId2"/>
  </p:sldMasterIdLst>
  <p:notesMasterIdLst>
    <p:notesMasterId r:id="rId54"/>
  </p:notesMasterIdLst>
  <p:sldIdLst>
    <p:sldId id="546" r:id="rId3"/>
    <p:sldId id="589" r:id="rId4"/>
    <p:sldId id="592" r:id="rId5"/>
    <p:sldId id="599" r:id="rId6"/>
    <p:sldId id="598" r:id="rId7"/>
    <p:sldId id="605" r:id="rId8"/>
    <p:sldId id="600" r:id="rId9"/>
    <p:sldId id="606" r:id="rId10"/>
    <p:sldId id="626" r:id="rId11"/>
    <p:sldId id="602" r:id="rId12"/>
    <p:sldId id="627" r:id="rId13"/>
    <p:sldId id="603" r:id="rId14"/>
    <p:sldId id="611" r:id="rId15"/>
    <p:sldId id="608" r:id="rId16"/>
    <p:sldId id="628" r:id="rId17"/>
    <p:sldId id="607" r:id="rId18"/>
    <p:sldId id="604" r:id="rId19"/>
    <p:sldId id="609" r:id="rId20"/>
    <p:sldId id="547" r:id="rId21"/>
    <p:sldId id="614" r:id="rId22"/>
    <p:sldId id="615" r:id="rId23"/>
    <p:sldId id="591" r:id="rId24"/>
    <p:sldId id="616" r:id="rId25"/>
    <p:sldId id="617" r:id="rId26"/>
    <p:sldId id="619" r:id="rId27"/>
    <p:sldId id="538" r:id="rId28"/>
    <p:sldId id="261" r:id="rId29"/>
    <p:sldId id="629" r:id="rId30"/>
    <p:sldId id="262" r:id="rId31"/>
    <p:sldId id="584" r:id="rId32"/>
    <p:sldId id="585" r:id="rId33"/>
    <p:sldId id="622" r:id="rId34"/>
    <p:sldId id="555" r:id="rId35"/>
    <p:sldId id="556" r:id="rId36"/>
    <p:sldId id="557" r:id="rId37"/>
    <p:sldId id="620" r:id="rId38"/>
    <p:sldId id="618" r:id="rId39"/>
    <p:sldId id="624" r:id="rId40"/>
    <p:sldId id="625" r:id="rId41"/>
    <p:sldId id="348" r:id="rId42"/>
    <p:sldId id="382" r:id="rId43"/>
    <p:sldId id="623" r:id="rId44"/>
    <p:sldId id="612" r:id="rId45"/>
    <p:sldId id="613" r:id="rId46"/>
    <p:sldId id="582" r:id="rId47"/>
    <p:sldId id="583" r:id="rId48"/>
    <p:sldId id="259" r:id="rId49"/>
    <p:sldId id="260" r:id="rId50"/>
    <p:sldId id="580" r:id="rId51"/>
    <p:sldId id="630" r:id="rId52"/>
    <p:sldId id="631" r:id="rId53"/>
  </p:sldIdLst>
  <p:sldSz cx="9144000" cy="5143500" type="screen16x9"/>
  <p:notesSz cx="6858000" cy="9144000"/>
  <p:embeddedFontLst>
    <p:embeddedFont>
      <p:font typeface="Avenir" panose="02000503020000020003" pitchFamily="2" charset="0"/>
      <p:regular r:id="rId55"/>
      <p:italic r:id="rId56"/>
    </p:embeddedFont>
    <p:embeddedFont>
      <p:font typeface="Avenir Book" panose="02000503020000020003" pitchFamily="2" charset="0"/>
      <p:regular r:id="rId57"/>
      <p:italic r:id="rId58"/>
    </p:embeddedFont>
    <p:embeddedFont>
      <p:font typeface="Roboto" panose="02000000000000000000"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B"/>
    <a:srgbClr val="FFFFFF"/>
    <a:srgbClr val="FBFC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80449"/>
  </p:normalViewPr>
  <p:slideViewPr>
    <p:cSldViewPr snapToGrid="0">
      <p:cViewPr varScale="1">
        <p:scale>
          <a:sx n="160" d="100"/>
          <a:sy n="160" d="100"/>
        </p:scale>
        <p:origin x="176" y="28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Goal</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2"/>
                <c:pt idx="0">
                  <c:v>Baptisms</c:v>
                </c:pt>
                <c:pt idx="1">
                  <c:v>Adult Confirmations</c:v>
                </c:pt>
              </c:strCache>
            </c:strRef>
          </c:cat>
          <c:val>
            <c:numRef>
              <c:f>Sheet1!$B$2:$B$5</c:f>
              <c:numCache>
                <c:formatCode>General</c:formatCode>
                <c:ptCount val="4"/>
                <c:pt idx="0">
                  <c:v>60</c:v>
                </c:pt>
                <c:pt idx="1">
                  <c:v>120</c:v>
                </c:pt>
              </c:numCache>
            </c:numRef>
          </c:val>
          <c:extLst>
            <c:ext xmlns:c16="http://schemas.microsoft.com/office/drawing/2014/chart" uri="{C3380CC4-5D6E-409C-BE32-E72D297353CC}">
              <c16:uniqueId val="{00000000-E639-2C47-BAFD-1FB90C8F7C88}"/>
            </c:ext>
          </c:extLst>
        </c:ser>
        <c:ser>
          <c:idx val="1"/>
          <c:order val="1"/>
          <c:tx>
            <c:strRef>
              <c:f>Sheet1!$C$1</c:f>
              <c:strCache>
                <c:ptCount val="1"/>
                <c:pt idx="0">
                  <c:v>Actual</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2"/>
                <c:pt idx="0">
                  <c:v>Baptisms</c:v>
                </c:pt>
                <c:pt idx="1">
                  <c:v>Adult Confirmations</c:v>
                </c:pt>
              </c:strCache>
            </c:strRef>
          </c:cat>
          <c:val>
            <c:numRef>
              <c:f>Sheet1!$C$2:$C$5</c:f>
              <c:numCache>
                <c:formatCode>General</c:formatCode>
                <c:ptCount val="4"/>
                <c:pt idx="0">
                  <c:v>73</c:v>
                </c:pt>
                <c:pt idx="1">
                  <c:v>144</c:v>
                </c:pt>
              </c:numCache>
            </c:numRef>
          </c:val>
          <c:extLst>
            <c:ext xmlns:c16="http://schemas.microsoft.com/office/drawing/2014/chart" uri="{C3380CC4-5D6E-409C-BE32-E72D297353CC}">
              <c16:uniqueId val="{00000001-E639-2C47-BAFD-1FB90C8F7C88}"/>
            </c:ext>
          </c:extLst>
        </c:ser>
        <c:dLbls>
          <c:dLblPos val="outEnd"/>
          <c:showLegendKey val="0"/>
          <c:showVal val="1"/>
          <c:showCatName val="0"/>
          <c:showSerName val="0"/>
          <c:showPercent val="0"/>
          <c:showBubbleSize val="0"/>
        </c:dLbls>
        <c:gapWidth val="164"/>
        <c:overlap val="-22"/>
        <c:axId val="1937001760"/>
        <c:axId val="1556977423"/>
      </c:barChart>
      <c:catAx>
        <c:axId val="193700176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556977423"/>
        <c:crosses val="autoZero"/>
        <c:auto val="1"/>
        <c:lblAlgn val="ctr"/>
        <c:lblOffset val="100"/>
        <c:noMultiLvlLbl val="0"/>
      </c:catAx>
      <c:valAx>
        <c:axId val="155697742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937001760"/>
        <c:crosses val="autoZero"/>
        <c:crossBetween val="between"/>
      </c:valAx>
      <c:spPr>
        <a:noFill/>
        <a:ln>
          <a:noFill/>
        </a:ln>
        <a:effectLst/>
      </c:spPr>
    </c:plotArea>
    <c:legend>
      <c:legendPos val="t"/>
      <c:layout>
        <c:manualLayout>
          <c:xMode val="edge"/>
          <c:yMode val="edge"/>
          <c:x val="0.53007861750925989"/>
          <c:y val="0.46249999999999997"/>
          <c:w val="0.13298918242696295"/>
          <c:h val="0.1822957677165354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C3CD4D0C-A146-B313-57F0-E87DE04375F1}"/>
            </a:ext>
          </a:extLst>
        </p:cNvPr>
        <p:cNvGrpSpPr/>
        <p:nvPr/>
      </p:nvGrpSpPr>
      <p:grpSpPr>
        <a:xfrm>
          <a:off x="0" y="0"/>
          <a:ext cx="0" cy="0"/>
          <a:chOff x="0" y="0"/>
          <a:chExt cx="0" cy="0"/>
        </a:xfrm>
      </p:grpSpPr>
      <p:sp>
        <p:nvSpPr>
          <p:cNvPr id="66" name="Google Shape;66;ged681550a2_0_44:notes">
            <a:extLst>
              <a:ext uri="{FF2B5EF4-FFF2-40B4-BE49-F238E27FC236}">
                <a16:creationId xmlns:a16="http://schemas.microsoft.com/office/drawing/2014/main" id="{F9EF4C32-C582-37D8-8C66-DD21E44BE6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ed681550a2_0_44:notes">
            <a:extLst>
              <a:ext uri="{FF2B5EF4-FFF2-40B4-BE49-F238E27FC236}">
                <a16:creationId xmlns:a16="http://schemas.microsoft.com/office/drawing/2014/main" id="{72741306-292F-0EFC-A3BA-FC37B4B8B1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7489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554 on day one are inviting us to reach out to them!   We have ~1,000 unchurched students across our campuses!</a:t>
            </a:r>
          </a:p>
        </p:txBody>
      </p:sp>
    </p:spTree>
    <p:extLst>
      <p:ext uri="{BB962C8B-B14F-4D97-AF65-F5344CB8AC3E}">
        <p14:creationId xmlns:p14="http://schemas.microsoft.com/office/powerpoint/2010/main" val="1232244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82 students are asking us to reach out to them about getting baptized on day one!</a:t>
            </a:r>
          </a:p>
        </p:txBody>
      </p:sp>
    </p:spTree>
    <p:extLst>
      <p:ext uri="{BB962C8B-B14F-4D97-AF65-F5344CB8AC3E}">
        <p14:creationId xmlns:p14="http://schemas.microsoft.com/office/powerpoint/2010/main" val="9934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7BB303C0-16FC-7489-B495-199381D4F603}"/>
            </a:ext>
          </a:extLst>
        </p:cNvPr>
        <p:cNvGrpSpPr/>
        <p:nvPr/>
      </p:nvGrpSpPr>
      <p:grpSpPr>
        <a:xfrm>
          <a:off x="0" y="0"/>
          <a:ext cx="0" cy="0"/>
          <a:chOff x="0" y="0"/>
          <a:chExt cx="0" cy="0"/>
        </a:xfrm>
      </p:grpSpPr>
      <p:sp>
        <p:nvSpPr>
          <p:cNvPr id="72" name="Google Shape;72;ged681550a2_0_49:notes">
            <a:extLst>
              <a:ext uri="{FF2B5EF4-FFF2-40B4-BE49-F238E27FC236}">
                <a16:creationId xmlns:a16="http://schemas.microsoft.com/office/drawing/2014/main" id="{38873BE3-6043-7BA3-DA97-79A5EE010E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ed681550a2_0_49:notes">
            <a:extLst>
              <a:ext uri="{FF2B5EF4-FFF2-40B4-BE49-F238E27FC236}">
                <a16:creationId xmlns:a16="http://schemas.microsoft.com/office/drawing/2014/main" id="{B6640E96-8973-C438-C8A8-875598756E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t>
            </a:r>
            <a:r>
              <a:rPr lang="en" dirty="0"/>
              <a:t>arvest Strategy Calendar: Y</a:t>
            </a:r>
            <a:r>
              <a:rPr lang="en-US" dirty="0"/>
              <a:t>o</a:t>
            </a:r>
            <a:r>
              <a:rPr lang="en" dirty="0"/>
              <a:t>u will fill this in on your campus and your leveled leader will help you see what’s coming next and what to communicate. Will also encourage and discuss at leveled meetings. </a:t>
            </a:r>
          </a:p>
        </p:txBody>
      </p:sp>
    </p:spTree>
    <p:extLst>
      <p:ext uri="{BB962C8B-B14F-4D97-AF65-F5344CB8AC3E}">
        <p14:creationId xmlns:p14="http://schemas.microsoft.com/office/powerpoint/2010/main" val="337031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38461F6F-B249-D80F-BFEF-FA7C6669FE7F}"/>
            </a:ext>
          </a:extLst>
        </p:cNvPr>
        <p:cNvGrpSpPr/>
        <p:nvPr/>
      </p:nvGrpSpPr>
      <p:grpSpPr>
        <a:xfrm>
          <a:off x="0" y="0"/>
          <a:ext cx="0" cy="0"/>
          <a:chOff x="0" y="0"/>
          <a:chExt cx="0" cy="0"/>
        </a:xfrm>
      </p:grpSpPr>
      <p:sp>
        <p:nvSpPr>
          <p:cNvPr id="72" name="Google Shape;72;ged681550a2_0_49:notes">
            <a:extLst>
              <a:ext uri="{FF2B5EF4-FFF2-40B4-BE49-F238E27FC236}">
                <a16:creationId xmlns:a16="http://schemas.microsoft.com/office/drawing/2014/main" id="{6DE4C48E-9C40-E88D-E135-A04B7F7D9D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ed681550a2_0_49:notes">
            <a:extLst>
              <a:ext uri="{FF2B5EF4-FFF2-40B4-BE49-F238E27FC236}">
                <a16:creationId xmlns:a16="http://schemas.microsoft.com/office/drawing/2014/main" id="{99E9157F-BEF9-6F6F-E133-D0E537D8F5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Tree>
    <p:extLst>
      <p:ext uri="{BB962C8B-B14F-4D97-AF65-F5344CB8AC3E}">
        <p14:creationId xmlns:p14="http://schemas.microsoft.com/office/powerpoint/2010/main" val="84486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5B372AF8-2C67-7670-D9B3-67E4010A7AF0}"/>
            </a:ext>
          </a:extLst>
        </p:cNvPr>
        <p:cNvGrpSpPr/>
        <p:nvPr/>
      </p:nvGrpSpPr>
      <p:grpSpPr>
        <a:xfrm>
          <a:off x="0" y="0"/>
          <a:ext cx="0" cy="0"/>
          <a:chOff x="0" y="0"/>
          <a:chExt cx="0" cy="0"/>
        </a:xfrm>
      </p:grpSpPr>
      <p:sp>
        <p:nvSpPr>
          <p:cNvPr id="72" name="Google Shape;72;ged681550a2_0_49:notes">
            <a:extLst>
              <a:ext uri="{FF2B5EF4-FFF2-40B4-BE49-F238E27FC236}">
                <a16:creationId xmlns:a16="http://schemas.microsoft.com/office/drawing/2014/main" id="{D8989E7F-5A3F-2448-EF94-C37F4C3690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ed681550a2_0_49:notes">
            <a:extLst>
              <a:ext uri="{FF2B5EF4-FFF2-40B4-BE49-F238E27FC236}">
                <a16:creationId xmlns:a16="http://schemas.microsoft.com/office/drawing/2014/main" id="{FCEF2248-C7BC-F73A-0F02-DB48147E03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In their time enrolled in school: for a special service, because kids’ sing, etc.</a:t>
            </a:r>
          </a:p>
          <a:p>
            <a:pPr marL="171450" lvl="0" indent="-171450" algn="l" rtl="0">
              <a:spcBef>
                <a:spcPts val="0"/>
              </a:spcBef>
              <a:spcAft>
                <a:spcPts val="0"/>
              </a:spcAft>
              <a:buFontTx/>
              <a:buChar char="-"/>
            </a:pPr>
            <a:r>
              <a:rPr lang="en-US" dirty="0"/>
              <a:t>One </a:t>
            </a:r>
            <a:r>
              <a:rPr lang="en-US" i="1" dirty="0"/>
              <a:t>personal</a:t>
            </a:r>
            <a:r>
              <a:rPr lang="en-US" dirty="0"/>
              <a:t> invitation to worship </a:t>
            </a:r>
            <a:r>
              <a:rPr lang="en-US" i="1" dirty="0"/>
              <a:t>per year: not a mass invite</a:t>
            </a:r>
          </a:p>
          <a:p>
            <a:pPr marL="171450" lvl="0" indent="-171450" algn="l" rtl="0">
              <a:spcBef>
                <a:spcPts val="0"/>
              </a:spcBef>
              <a:spcAft>
                <a:spcPts val="0"/>
              </a:spcAft>
              <a:buFontTx/>
              <a:buChar char="-"/>
            </a:pPr>
            <a:r>
              <a:rPr lang="en-US" i="0" dirty="0"/>
              <a:t>If you look at the # of unchurched per campus and we want to cover everyone, it would look like this… you making two personal invitations to worship per quarter.</a:t>
            </a:r>
          </a:p>
          <a:p>
            <a:pPr marL="171450" lvl="0" indent="-171450" algn="l" rtl="0">
              <a:spcBef>
                <a:spcPts val="0"/>
              </a:spcBef>
              <a:spcAft>
                <a:spcPts val="0"/>
              </a:spcAft>
              <a:buFontTx/>
              <a:buChar char="-"/>
            </a:pPr>
            <a:r>
              <a:rPr lang="en-US" i="0" dirty="0"/>
              <a:t>We have a system and a Follow-Up process on each campus that ensures everyone receives at least four personal contacts trying to draw them into the adult discipleship path. </a:t>
            </a:r>
            <a:endParaRPr lang="en" i="0" dirty="0"/>
          </a:p>
        </p:txBody>
      </p:sp>
    </p:spTree>
    <p:extLst>
      <p:ext uri="{BB962C8B-B14F-4D97-AF65-F5344CB8AC3E}">
        <p14:creationId xmlns:p14="http://schemas.microsoft.com/office/powerpoint/2010/main" val="4007767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90F63-F6A2-C2EF-AC87-A70CA0E4B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AF15E-5C66-95D7-67D2-CF4FFF0028B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4A3343-5AC3-6D2C-D2F5-8DB336A47448}"/>
              </a:ext>
            </a:extLst>
          </p:cNvPr>
          <p:cNvSpPr>
            <a:spLocks noGrp="1"/>
          </p:cNvSpPr>
          <p:nvPr>
            <p:ph type="body" idx="1"/>
          </p:nvPr>
        </p:nvSpPr>
        <p:spPr/>
        <p:txBody>
          <a:bodyPr/>
          <a:lstStyle/>
          <a:p>
            <a:pPr marL="158750" indent="0">
              <a:buNone/>
            </a:pPr>
            <a:r>
              <a:rPr lang="en-US" dirty="0"/>
              <a:t>The base layer of our strategy is the use of our Spiritual Life Surveys, completed by every family for every student enrolled at DSA on every campus. We can access this info now mid-summer to prepare targeted communications for the coming school year based on it. The questions we ask have helped us develop programs and classes designed to meet the needs of various groups. Such as….</a:t>
            </a:r>
          </a:p>
        </p:txBody>
      </p:sp>
    </p:spTree>
    <p:extLst>
      <p:ext uri="{BB962C8B-B14F-4D97-AF65-F5344CB8AC3E}">
        <p14:creationId xmlns:p14="http://schemas.microsoft.com/office/powerpoint/2010/main" val="1516347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4B1B079C-44D4-CFDA-BA90-39B31F7D69A3}"/>
            </a:ext>
          </a:extLst>
        </p:cNvPr>
        <p:cNvGrpSpPr/>
        <p:nvPr/>
      </p:nvGrpSpPr>
      <p:grpSpPr>
        <a:xfrm>
          <a:off x="0" y="0"/>
          <a:ext cx="0" cy="0"/>
          <a:chOff x="0" y="0"/>
          <a:chExt cx="0" cy="0"/>
        </a:xfrm>
      </p:grpSpPr>
      <p:sp>
        <p:nvSpPr>
          <p:cNvPr id="72" name="Google Shape;72;ged681550a2_0_49:notes">
            <a:extLst>
              <a:ext uri="{FF2B5EF4-FFF2-40B4-BE49-F238E27FC236}">
                <a16:creationId xmlns:a16="http://schemas.microsoft.com/office/drawing/2014/main" id="{32EF6095-8ED7-114F-C72A-4A4894FD48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ed681550a2_0_49:notes">
            <a:extLst>
              <a:ext uri="{FF2B5EF4-FFF2-40B4-BE49-F238E27FC236}">
                <a16:creationId xmlns:a16="http://schemas.microsoft.com/office/drawing/2014/main" id="{6D8F0428-CCAC-2085-BE02-B453406EFE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In their time enrolled in school: for a special service, because kids’ sing, etc.</a:t>
            </a:r>
          </a:p>
          <a:p>
            <a:pPr marL="171450" lvl="0" indent="-171450" algn="l" rtl="0">
              <a:spcBef>
                <a:spcPts val="0"/>
              </a:spcBef>
              <a:spcAft>
                <a:spcPts val="0"/>
              </a:spcAft>
              <a:buFontTx/>
              <a:buChar char="-"/>
            </a:pPr>
            <a:r>
              <a:rPr lang="en-US" dirty="0"/>
              <a:t>One </a:t>
            </a:r>
            <a:r>
              <a:rPr lang="en-US" i="1" dirty="0"/>
              <a:t>personal</a:t>
            </a:r>
            <a:r>
              <a:rPr lang="en-US" dirty="0"/>
              <a:t> invitation to worship </a:t>
            </a:r>
            <a:r>
              <a:rPr lang="en-US" i="1" dirty="0"/>
              <a:t>per year: not a mass invite</a:t>
            </a:r>
          </a:p>
          <a:p>
            <a:pPr marL="171450" lvl="0" indent="-171450" algn="l" rtl="0">
              <a:spcBef>
                <a:spcPts val="0"/>
              </a:spcBef>
              <a:spcAft>
                <a:spcPts val="0"/>
              </a:spcAft>
              <a:buFontTx/>
              <a:buChar char="-"/>
            </a:pPr>
            <a:r>
              <a:rPr lang="en-US" i="0" dirty="0"/>
              <a:t>If you look at the # of unchurched per campus and we want to cover everyone, it would look like this… you making two personal invitations to worship per quarter.</a:t>
            </a:r>
          </a:p>
          <a:p>
            <a:pPr marL="171450" lvl="0" indent="-171450" algn="l" rtl="0">
              <a:spcBef>
                <a:spcPts val="0"/>
              </a:spcBef>
              <a:spcAft>
                <a:spcPts val="0"/>
              </a:spcAft>
              <a:buFontTx/>
              <a:buChar char="-"/>
            </a:pPr>
            <a:r>
              <a:rPr lang="en-US" i="0" dirty="0"/>
              <a:t>We have a system and a Follow-Up process on each campus that ensures everyone receives at least four personal contacts trying to draw them into the adult discipleship path. </a:t>
            </a:r>
            <a:endParaRPr lang="en" i="0" dirty="0"/>
          </a:p>
        </p:txBody>
      </p:sp>
    </p:spTree>
    <p:extLst>
      <p:ext uri="{BB962C8B-B14F-4D97-AF65-F5344CB8AC3E}">
        <p14:creationId xmlns:p14="http://schemas.microsoft.com/office/powerpoint/2010/main" val="659920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Faith5 provides a powerful framework to deeply connect your</a:t>
            </a:r>
            <a:r>
              <a:rPr lang="en-US" baseline="0" dirty="0"/>
              <a:t> family to God and to each other. This simple, easy to implement faith practice is perfect for incorporating into a daily / nightly routine in five to fifteen minutes a day/night. When done over time, FAITH 5 has the power to bring the family together through sharing highs and lows, Scripture, talk, prayer, and blessings. Pat Hurley who’s here is a champion of this for our DSC A.</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40</a:t>
            </a:fld>
            <a:endParaRPr lang="en-US"/>
          </a:p>
        </p:txBody>
      </p:sp>
    </p:spTree>
    <p:extLst>
      <p:ext uri="{BB962C8B-B14F-4D97-AF65-F5344CB8AC3E}">
        <p14:creationId xmlns:p14="http://schemas.microsoft.com/office/powerpoint/2010/main" val="1470764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DSC facilitates communication by creating tools to make these easy invites like postcards for parent / teacher conferences, email templates, </a:t>
            </a:r>
            <a:r>
              <a:rPr lang="en-US" dirty="0" err="1"/>
              <a:t>etc</a:t>
            </a:r>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41</a:t>
            </a:fld>
            <a:endParaRPr lang="en-US"/>
          </a:p>
        </p:txBody>
      </p:sp>
    </p:spTree>
    <p:extLst>
      <p:ext uri="{BB962C8B-B14F-4D97-AF65-F5344CB8AC3E}">
        <p14:creationId xmlns:p14="http://schemas.microsoft.com/office/powerpoint/2010/main" val="3434559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These stats represent last school year (July 1, 2024-June 30, 2025). Profession of faith and unity with us based on Bible study in Youth Confirmation classes taught by pastors or Adult Discipleship Path Courses – Discover, Start, and Grow. </a:t>
            </a:r>
          </a:p>
        </p:txBody>
      </p:sp>
    </p:spTree>
    <p:extLst>
      <p:ext uri="{BB962C8B-B14F-4D97-AF65-F5344CB8AC3E}">
        <p14:creationId xmlns:p14="http://schemas.microsoft.com/office/powerpoint/2010/main" val="337463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7659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God has been blessing us with steady growth and we in faith have goals we pray God will continue to bless.</a:t>
            </a:r>
          </a:p>
        </p:txBody>
      </p:sp>
    </p:spTree>
    <p:extLst>
      <p:ext uri="{BB962C8B-B14F-4D97-AF65-F5344CB8AC3E}">
        <p14:creationId xmlns:p14="http://schemas.microsoft.com/office/powerpoint/2010/main" val="2015876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Bible studies, Connect Groups, and Discipleship Path courses like Start and Grow</a:t>
            </a:r>
          </a:p>
        </p:txBody>
      </p:sp>
    </p:spTree>
    <p:extLst>
      <p:ext uri="{BB962C8B-B14F-4D97-AF65-F5344CB8AC3E}">
        <p14:creationId xmlns:p14="http://schemas.microsoft.com/office/powerpoint/2010/main" val="4247078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is adult confirmations. These goals help support the grow in worship attendance and Bible studies.</a:t>
            </a:r>
          </a:p>
        </p:txBody>
      </p:sp>
    </p:spTree>
    <p:extLst>
      <p:ext uri="{BB962C8B-B14F-4D97-AF65-F5344CB8AC3E}">
        <p14:creationId xmlns:p14="http://schemas.microsoft.com/office/powerpoint/2010/main" val="3251124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17:07 Start    Used Google LM to create a podcast based on all our Harvest Strategy documents and presentations. </a:t>
            </a:r>
          </a:p>
        </p:txBody>
      </p:sp>
    </p:spTree>
    <p:extLst>
      <p:ext uri="{BB962C8B-B14F-4D97-AF65-F5344CB8AC3E}">
        <p14:creationId xmlns:p14="http://schemas.microsoft.com/office/powerpoint/2010/main" val="434357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DF9C2-C027-0D29-1AD6-F2CD6B25D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0F93A-0590-C9CB-AB3A-BBB92D0C56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EF61A78-8ED9-BC71-2026-D2E695DE7BE8}"/>
              </a:ext>
            </a:extLst>
          </p:cNvPr>
          <p:cNvSpPr>
            <a:spLocks noGrp="1"/>
          </p:cNvSpPr>
          <p:nvPr>
            <p:ph type="body" idx="1"/>
          </p:nvPr>
        </p:nvSpPr>
        <p:spPr/>
        <p:txBody>
          <a:bodyPr/>
          <a:lstStyle/>
          <a:p>
            <a:r>
              <a:rPr lang="en-US" dirty="0"/>
              <a:t>17:07 Start    Used Google LM to create a podcast based on all our Harvest Strategy documents and presentations. </a:t>
            </a:r>
          </a:p>
        </p:txBody>
      </p:sp>
    </p:spTree>
    <p:extLst>
      <p:ext uri="{BB962C8B-B14F-4D97-AF65-F5344CB8AC3E}">
        <p14:creationId xmlns:p14="http://schemas.microsoft.com/office/powerpoint/2010/main" val="209095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1658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128F3-47BE-96CD-6F8B-8EE432DC1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61DA1-D7B4-764A-A5B7-082B21C37F8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2006E17-C78E-16CC-3471-24C2F959E6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44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4534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DD051A43-EAF2-589D-3E8E-90E3AA33A5D9}"/>
            </a:ext>
          </a:extLst>
        </p:cNvPr>
        <p:cNvGrpSpPr/>
        <p:nvPr/>
      </p:nvGrpSpPr>
      <p:grpSpPr>
        <a:xfrm>
          <a:off x="0" y="0"/>
          <a:ext cx="0" cy="0"/>
          <a:chOff x="0" y="0"/>
          <a:chExt cx="0" cy="0"/>
        </a:xfrm>
      </p:grpSpPr>
      <p:sp>
        <p:nvSpPr>
          <p:cNvPr id="72" name="Google Shape;72;ged681550a2_0_49:notes">
            <a:extLst>
              <a:ext uri="{FF2B5EF4-FFF2-40B4-BE49-F238E27FC236}">
                <a16:creationId xmlns:a16="http://schemas.microsoft.com/office/drawing/2014/main" id="{C017E431-841E-944D-C005-AC203474C8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ed681550a2_0_49:notes">
            <a:extLst>
              <a:ext uri="{FF2B5EF4-FFF2-40B4-BE49-F238E27FC236}">
                <a16:creationId xmlns:a16="http://schemas.microsoft.com/office/drawing/2014/main" id="{778F5BE4-C768-7A30-75E6-36817A3A4E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document outlines Divine Savior's comprehensive "Harvest Strategy" to foster lifelong engagement between </a:t>
            </a:r>
            <a:r>
              <a:rPr lang="en-US" b="1" dirty="0"/>
              <a:t>Divine Savior Academy (DSA) and DSS! families</a:t>
            </a:r>
            <a:r>
              <a:rPr lang="en-US" dirty="0"/>
              <a:t> and </a:t>
            </a:r>
            <a:r>
              <a:rPr lang="en-US" b="1" dirty="0"/>
              <a:t>Divine Savior Church (DSC)</a:t>
            </a:r>
            <a:r>
              <a:rPr lang="en-US" dirty="0"/>
              <a:t>. The strategy emphasizes </a:t>
            </a:r>
            <a:r>
              <a:rPr lang="en-US" b="1" dirty="0"/>
              <a:t>building genuine relationships</a:t>
            </a:r>
            <a:r>
              <a:rPr lang="en-US" dirty="0"/>
              <a:t>, making </a:t>
            </a:r>
            <a:r>
              <a:rPr lang="en-US" b="1" dirty="0"/>
              <a:t>personal invitations</a:t>
            </a:r>
            <a:r>
              <a:rPr lang="en-US" dirty="0"/>
              <a:t> to church events and worship, and leveraging </a:t>
            </a:r>
            <a:r>
              <a:rPr lang="en-US" b="1" dirty="0"/>
              <a:t>spiritual life surveys</a:t>
            </a:r>
            <a:r>
              <a:rPr lang="en-US" dirty="0"/>
              <a:t> to tailor outreach. It details the specific roles of </a:t>
            </a:r>
            <a:r>
              <a:rPr lang="en-US" b="1" dirty="0"/>
              <a:t>school staff as "missionary teachers"</a:t>
            </a:r>
            <a:r>
              <a:rPr lang="en-US" dirty="0"/>
              <a:t>, </a:t>
            </a:r>
            <a:r>
              <a:rPr lang="en-US" b="1" dirty="0"/>
              <a:t>church staff in equipping and encouraging</a:t>
            </a:r>
            <a:r>
              <a:rPr lang="en-US" dirty="0"/>
              <a:t>, and </a:t>
            </a:r>
            <a:r>
              <a:rPr lang="en-US" b="1" dirty="0"/>
              <a:t>church members in hospitality and relationship building</a:t>
            </a:r>
            <a:r>
              <a:rPr lang="en-US" dirty="0"/>
              <a:t>, all working collaboratively to </a:t>
            </a:r>
            <a:r>
              <a:rPr lang="en-US" b="1" dirty="0"/>
              <a:t>share the gospel</a:t>
            </a:r>
            <a:r>
              <a:rPr lang="en-US" dirty="0"/>
              <a:t> and integrate families into the church community through various </a:t>
            </a:r>
            <a:r>
              <a:rPr lang="en-US" b="1" dirty="0"/>
              <a:t>events and follow-up processes</a:t>
            </a:r>
            <a:r>
              <a:rPr lang="en-US" dirty="0"/>
              <a:t>. The overarching goal is to </a:t>
            </a:r>
            <a:r>
              <a:rPr lang="en-US" b="1" dirty="0"/>
              <a:t>connect individuals to Christ for life</a:t>
            </a:r>
            <a:r>
              <a:rPr lang="en-US" dirty="0"/>
              <a:t> and ensure continuous spiritual growth beyond initial attendance. Out attitude? We desire life-long life in Christ… so that people become disciples who make disciples. </a:t>
            </a:r>
            <a:endParaRPr lang="en" dirty="0"/>
          </a:p>
        </p:txBody>
      </p:sp>
    </p:spTree>
    <p:extLst>
      <p:ext uri="{BB962C8B-B14F-4D97-AF65-F5344CB8AC3E}">
        <p14:creationId xmlns:p14="http://schemas.microsoft.com/office/powerpoint/2010/main" val="422769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66282A8B-C2C5-23C0-AE69-9F694241ECBB}"/>
            </a:ext>
          </a:extLst>
        </p:cNvPr>
        <p:cNvGrpSpPr/>
        <p:nvPr/>
      </p:nvGrpSpPr>
      <p:grpSpPr>
        <a:xfrm>
          <a:off x="0" y="0"/>
          <a:ext cx="0" cy="0"/>
          <a:chOff x="0" y="0"/>
          <a:chExt cx="0" cy="0"/>
        </a:xfrm>
      </p:grpSpPr>
      <p:sp>
        <p:nvSpPr>
          <p:cNvPr id="72" name="Google Shape;72;ged681550a2_0_49:notes">
            <a:extLst>
              <a:ext uri="{FF2B5EF4-FFF2-40B4-BE49-F238E27FC236}">
                <a16:creationId xmlns:a16="http://schemas.microsoft.com/office/drawing/2014/main" id="{8ACC24B1-F267-40CA-A759-87FABADCD4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ed681550a2_0_49:notes">
            <a:extLst>
              <a:ext uri="{FF2B5EF4-FFF2-40B4-BE49-F238E27FC236}">
                <a16:creationId xmlns:a16="http://schemas.microsoft.com/office/drawing/2014/main" id="{A88EFBE7-628B-11C5-ACB2-FD7ECE3088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document outlines Divine Savior's comprehensive "Harvest Strategy" to foster lifelong engagement between </a:t>
            </a:r>
            <a:r>
              <a:rPr lang="en-US" b="1" dirty="0"/>
              <a:t>Divine Savior Academy (DSA) and DSS! families</a:t>
            </a:r>
            <a:r>
              <a:rPr lang="en-US" dirty="0"/>
              <a:t> and </a:t>
            </a:r>
            <a:r>
              <a:rPr lang="en-US" b="1" dirty="0"/>
              <a:t>Divine Savior Church (DSC)</a:t>
            </a:r>
            <a:r>
              <a:rPr lang="en-US" dirty="0"/>
              <a:t>. The strategy emphasizes </a:t>
            </a:r>
            <a:r>
              <a:rPr lang="en-US" b="1" dirty="0"/>
              <a:t>building genuine relationships</a:t>
            </a:r>
            <a:r>
              <a:rPr lang="en-US" dirty="0"/>
              <a:t>, making </a:t>
            </a:r>
            <a:r>
              <a:rPr lang="en-US" b="1" dirty="0"/>
              <a:t>personal invitations</a:t>
            </a:r>
            <a:r>
              <a:rPr lang="en-US" dirty="0"/>
              <a:t> to church events and worship, and leveraging </a:t>
            </a:r>
            <a:r>
              <a:rPr lang="en-US" b="1" dirty="0"/>
              <a:t>spiritual life surveys</a:t>
            </a:r>
            <a:r>
              <a:rPr lang="en-US" dirty="0"/>
              <a:t> to tailor outreach. It details the specific roles of </a:t>
            </a:r>
            <a:r>
              <a:rPr lang="en-US" b="1" dirty="0"/>
              <a:t>school staff as "missionary teachers"</a:t>
            </a:r>
            <a:r>
              <a:rPr lang="en-US" dirty="0"/>
              <a:t>, </a:t>
            </a:r>
            <a:r>
              <a:rPr lang="en-US" b="1" dirty="0"/>
              <a:t>church staff in equipping and encouraging</a:t>
            </a:r>
            <a:r>
              <a:rPr lang="en-US" dirty="0"/>
              <a:t>, and </a:t>
            </a:r>
            <a:r>
              <a:rPr lang="en-US" b="1" dirty="0"/>
              <a:t>church members in hospitality and relationship building</a:t>
            </a:r>
            <a:r>
              <a:rPr lang="en-US" dirty="0"/>
              <a:t>, all working collaboratively to </a:t>
            </a:r>
            <a:r>
              <a:rPr lang="en-US" b="1" dirty="0"/>
              <a:t>share the gospel</a:t>
            </a:r>
            <a:r>
              <a:rPr lang="en-US" dirty="0"/>
              <a:t> and integrate families into the church community through various </a:t>
            </a:r>
            <a:r>
              <a:rPr lang="en-US" b="1" dirty="0"/>
              <a:t>events and follow-up processes</a:t>
            </a:r>
            <a:r>
              <a:rPr lang="en-US" dirty="0"/>
              <a:t>. The overarching goal is to </a:t>
            </a:r>
            <a:r>
              <a:rPr lang="en-US" b="1" dirty="0"/>
              <a:t>connect individuals to Christ for life</a:t>
            </a:r>
            <a:r>
              <a:rPr lang="en-US" dirty="0"/>
              <a:t> and ensure continuous spiritual growth beyond initial attendance. Out attitude? We desire life-long life in Christ… so that people become disciples who make disciples. </a:t>
            </a:r>
            <a:endParaRPr lang="en" dirty="0"/>
          </a:p>
        </p:txBody>
      </p:sp>
    </p:spTree>
    <p:extLst>
      <p:ext uri="{BB962C8B-B14F-4D97-AF65-F5344CB8AC3E}">
        <p14:creationId xmlns:p14="http://schemas.microsoft.com/office/powerpoint/2010/main" val="284941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base layer of our strategy is the use of our Spiritual Life Surveys, completed by every family for every student enrolled at DSA on every campus. We can access this info now mid-summer to prepare targeted communications for the coming school year based on it. The questions we ask have helped us develop programs and classes designed to meet the needs of various groups. Such as….</a:t>
            </a:r>
          </a:p>
        </p:txBody>
      </p:sp>
    </p:spTree>
    <p:extLst>
      <p:ext uri="{BB962C8B-B14F-4D97-AF65-F5344CB8AC3E}">
        <p14:creationId xmlns:p14="http://schemas.microsoft.com/office/powerpoint/2010/main" val="2726821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Purple represents unchurched.  Here this is 989 students out of 2,396. We have determined unchurched is those who declare no church + those who say they attend occasionally or less than twice a month, meaning once a month of less. We noticed that the spiritual habits / practices like praying at home, reading the Bible, etc. were essentially no different from those who nominally said they attend church occasionally and those who declared they have no church. We are further convinced that there are many who simply overstate their Christian faith commitments simply because they know that school enrollment can be competitive and they imagine that by “Putting their best foot forward” they will be more likely to get enrolled. </a:t>
            </a:r>
          </a:p>
        </p:txBody>
      </p:sp>
    </p:spTree>
    <p:extLst>
      <p:ext uri="{BB962C8B-B14F-4D97-AF65-F5344CB8AC3E}">
        <p14:creationId xmlns:p14="http://schemas.microsoft.com/office/powerpoint/2010/main" val="151416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1">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1" name="Google Shape;11;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cxnSp>
        <p:nvCxnSpPr>
          <p:cNvPr id="12" name="Google Shape;12;p2"/>
          <p:cNvCxnSpPr/>
          <p:nvPr/>
        </p:nvCxnSpPr>
        <p:spPr>
          <a:xfrm>
            <a:off x="5168675" y="4711475"/>
            <a:ext cx="1095300" cy="0"/>
          </a:xfrm>
          <a:prstGeom prst="straightConnector1">
            <a:avLst/>
          </a:prstGeom>
          <a:noFill/>
          <a:ln w="9525" cap="flat" cmpd="sng">
            <a:solidFill>
              <a:schemeClr val="lt1"/>
            </a:solidFill>
            <a:prstDash val="solid"/>
            <a:round/>
            <a:headEnd type="none" w="med" len="med"/>
            <a:tailEnd type="none" w="med" len="med"/>
          </a:ln>
        </p:spPr>
      </p:cxnSp>
      <p:pic>
        <p:nvPicPr>
          <p:cNvPr id="13" name="Google Shape;13;p2"/>
          <p:cNvPicPr preferRelativeResize="0"/>
          <p:nvPr/>
        </p:nvPicPr>
        <p:blipFill>
          <a:blip r:embed="rId2">
            <a:alphaModFix/>
          </a:blip>
          <a:stretch>
            <a:fillRect/>
          </a:stretch>
        </p:blipFill>
        <p:spPr>
          <a:xfrm>
            <a:off x="4235925" y="4184975"/>
            <a:ext cx="672149" cy="693500"/>
          </a:xfrm>
          <a:prstGeom prst="rect">
            <a:avLst/>
          </a:prstGeom>
          <a:noFill/>
          <a:ln>
            <a:noFill/>
          </a:ln>
        </p:spPr>
      </p:pic>
      <p:cxnSp>
        <p:nvCxnSpPr>
          <p:cNvPr id="14" name="Google Shape;14;p2"/>
          <p:cNvCxnSpPr/>
          <p:nvPr/>
        </p:nvCxnSpPr>
        <p:spPr>
          <a:xfrm>
            <a:off x="2880025" y="4711475"/>
            <a:ext cx="1095300" cy="0"/>
          </a:xfrm>
          <a:prstGeom prst="straightConnector1">
            <a:avLst/>
          </a:prstGeom>
          <a:noFill/>
          <a:ln w="9525" cap="flat" cmpd="sng">
            <a:solidFill>
              <a:schemeClr val="lt1"/>
            </a:solidFill>
            <a:prstDash val="solid"/>
            <a:round/>
            <a:headEnd type="none" w="med" len="med"/>
            <a:tailEnd type="none" w="med" len="med"/>
          </a:ln>
        </p:spPr>
      </p:cxnSp>
      <p:sp>
        <p:nvSpPr>
          <p:cNvPr id="15" name="Google Shape;15;p2"/>
          <p:cNvSpPr/>
          <p:nvPr/>
        </p:nvSpPr>
        <p:spPr>
          <a:xfrm>
            <a:off x="-150" y="5021450"/>
            <a:ext cx="9144000" cy="12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0" y="0"/>
            <a:ext cx="9144000" cy="12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7416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5715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667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9771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7225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4117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7879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371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FFFF"/>
        </a:solidFill>
        <a:effectLst/>
      </p:bgPr>
    </p:bg>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000"/>
              <a:buNone/>
              <a:defRPr>
                <a:solidFill>
                  <a:schemeClr val="l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5"/>
          <p:cNvSpPr txBox="1">
            <a:spLocks noGrp="1"/>
          </p:cNvSpPr>
          <p:nvPr>
            <p:ph type="body" idx="1"/>
          </p:nvPr>
        </p:nvSpPr>
        <p:spPr>
          <a:xfrm>
            <a:off x="311700" y="1229875"/>
            <a:ext cx="8520600" cy="2861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cxnSp>
        <p:nvCxnSpPr>
          <p:cNvPr id="33" name="Google Shape;33;p5"/>
          <p:cNvCxnSpPr/>
          <p:nvPr/>
        </p:nvCxnSpPr>
        <p:spPr>
          <a:xfrm>
            <a:off x="5168675" y="4711475"/>
            <a:ext cx="1095300" cy="0"/>
          </a:xfrm>
          <a:prstGeom prst="straightConnector1">
            <a:avLst/>
          </a:prstGeom>
          <a:noFill/>
          <a:ln w="9525" cap="flat" cmpd="sng">
            <a:solidFill>
              <a:schemeClr val="lt1"/>
            </a:solidFill>
            <a:prstDash val="solid"/>
            <a:round/>
            <a:headEnd type="none" w="med" len="med"/>
            <a:tailEnd type="none" w="med" len="med"/>
          </a:ln>
        </p:spPr>
      </p:cxnSp>
      <p:pic>
        <p:nvPicPr>
          <p:cNvPr id="34" name="Google Shape;34;p5"/>
          <p:cNvPicPr preferRelativeResize="0"/>
          <p:nvPr/>
        </p:nvPicPr>
        <p:blipFill>
          <a:blip r:embed="rId2">
            <a:alphaModFix/>
          </a:blip>
          <a:stretch>
            <a:fillRect/>
          </a:stretch>
        </p:blipFill>
        <p:spPr>
          <a:xfrm>
            <a:off x="4235925" y="4184975"/>
            <a:ext cx="672149" cy="693500"/>
          </a:xfrm>
          <a:prstGeom prst="rect">
            <a:avLst/>
          </a:prstGeom>
          <a:noFill/>
          <a:ln>
            <a:noFill/>
          </a:ln>
        </p:spPr>
      </p:pic>
      <p:cxnSp>
        <p:nvCxnSpPr>
          <p:cNvPr id="35" name="Google Shape;35;p5"/>
          <p:cNvCxnSpPr/>
          <p:nvPr/>
        </p:nvCxnSpPr>
        <p:spPr>
          <a:xfrm>
            <a:off x="2880025" y="4711475"/>
            <a:ext cx="1095300" cy="0"/>
          </a:xfrm>
          <a:prstGeom prst="straightConnector1">
            <a:avLst/>
          </a:prstGeom>
          <a:noFill/>
          <a:ln w="9525" cap="flat" cmpd="sng">
            <a:solidFill>
              <a:schemeClr val="lt1"/>
            </a:solidFill>
            <a:prstDash val="solid"/>
            <a:round/>
            <a:headEnd type="none" w="med" len="med"/>
            <a:tailEnd type="none" w="med" len="med"/>
          </a:ln>
        </p:spPr>
      </p:cxnSp>
      <p:sp>
        <p:nvSpPr>
          <p:cNvPr id="36" name="Google Shape;36;p5"/>
          <p:cNvSpPr/>
          <p:nvPr/>
        </p:nvSpPr>
        <p:spPr>
          <a:xfrm>
            <a:off x="-150" y="5021450"/>
            <a:ext cx="9144000" cy="12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150" y="0"/>
            <a:ext cx="9144000" cy="12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TITLE_AND_TWO_COLUMNS_1">
    <p:bg>
      <p:bgPr>
        <a:solidFill>
          <a:srgbClr val="FFFFFF"/>
        </a:solidFill>
        <a:effectLst/>
      </p:bgPr>
    </p:bg>
    <p:spTree>
      <p:nvGrpSpPr>
        <p:cNvPr id="1" name="Shape 47"/>
        <p:cNvGrpSpPr/>
        <p:nvPr/>
      </p:nvGrpSpPr>
      <p:grpSpPr>
        <a:xfrm>
          <a:off x="0" y="0"/>
          <a:ext cx="0" cy="0"/>
          <a:chOff x="0" y="0"/>
          <a:chExt cx="0" cy="0"/>
        </a:xfrm>
      </p:grpSpPr>
      <p:cxnSp>
        <p:nvCxnSpPr>
          <p:cNvPr id="48" name="Google Shape;48;p7"/>
          <p:cNvCxnSpPr/>
          <p:nvPr/>
        </p:nvCxnSpPr>
        <p:spPr>
          <a:xfrm>
            <a:off x="5168675" y="4711475"/>
            <a:ext cx="1095300" cy="0"/>
          </a:xfrm>
          <a:prstGeom prst="straightConnector1">
            <a:avLst/>
          </a:prstGeom>
          <a:noFill/>
          <a:ln w="9525" cap="flat" cmpd="sng">
            <a:solidFill>
              <a:schemeClr val="lt1"/>
            </a:solidFill>
            <a:prstDash val="solid"/>
            <a:round/>
            <a:headEnd type="none" w="med" len="med"/>
            <a:tailEnd type="none" w="med" len="med"/>
          </a:ln>
        </p:spPr>
      </p:cxnSp>
      <p:pic>
        <p:nvPicPr>
          <p:cNvPr id="49" name="Google Shape;49;p7"/>
          <p:cNvPicPr preferRelativeResize="0"/>
          <p:nvPr/>
        </p:nvPicPr>
        <p:blipFill>
          <a:blip r:embed="rId2">
            <a:alphaModFix/>
          </a:blip>
          <a:stretch>
            <a:fillRect/>
          </a:stretch>
        </p:blipFill>
        <p:spPr>
          <a:xfrm>
            <a:off x="4235925" y="4184975"/>
            <a:ext cx="672149" cy="693500"/>
          </a:xfrm>
          <a:prstGeom prst="rect">
            <a:avLst/>
          </a:prstGeom>
          <a:noFill/>
          <a:ln>
            <a:noFill/>
          </a:ln>
        </p:spPr>
      </p:pic>
      <p:cxnSp>
        <p:nvCxnSpPr>
          <p:cNvPr id="50" name="Google Shape;50;p7"/>
          <p:cNvCxnSpPr/>
          <p:nvPr/>
        </p:nvCxnSpPr>
        <p:spPr>
          <a:xfrm>
            <a:off x="2880025" y="4711475"/>
            <a:ext cx="1095300" cy="0"/>
          </a:xfrm>
          <a:prstGeom prst="straightConnector1">
            <a:avLst/>
          </a:prstGeom>
          <a:noFill/>
          <a:ln w="9525" cap="flat" cmpd="sng">
            <a:solidFill>
              <a:schemeClr val="lt1"/>
            </a:solidFill>
            <a:prstDash val="solid"/>
            <a:round/>
            <a:headEnd type="none" w="med" len="med"/>
            <a:tailEnd type="none" w="med" len="med"/>
          </a:ln>
        </p:spPr>
      </p:cxnSp>
      <p:sp>
        <p:nvSpPr>
          <p:cNvPr id="51" name="Google Shape;51;p7"/>
          <p:cNvSpPr/>
          <p:nvPr/>
        </p:nvSpPr>
        <p:spPr>
          <a:xfrm>
            <a:off x="-150" y="5021450"/>
            <a:ext cx="9144000" cy="12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a:off x="-150" y="0"/>
            <a:ext cx="9144000" cy="12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5" name="Google Shape;55;p8"/>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dk1"/>
              </a:buClr>
              <a:buSzPts val="1200"/>
              <a:buChar char="●"/>
              <a:defRPr sz="1200">
                <a:solidFill>
                  <a:schemeClr val="dk1"/>
                </a:solidFill>
              </a:defRPr>
            </a:lvl1pPr>
            <a:lvl2pPr marL="914400" lvl="1" indent="-304800">
              <a:spcBef>
                <a:spcPts val="1600"/>
              </a:spcBef>
              <a:spcAft>
                <a:spcPts val="0"/>
              </a:spcAft>
              <a:buClr>
                <a:schemeClr val="dk1"/>
              </a:buClr>
              <a:buSzPts val="1200"/>
              <a:buChar char="○"/>
              <a:defRPr sz="1200">
                <a:solidFill>
                  <a:schemeClr val="dk1"/>
                </a:solidFill>
              </a:defRPr>
            </a:lvl2pPr>
            <a:lvl3pPr marL="1371600" lvl="2" indent="-304800">
              <a:spcBef>
                <a:spcPts val="1600"/>
              </a:spcBef>
              <a:spcAft>
                <a:spcPts val="0"/>
              </a:spcAft>
              <a:buClr>
                <a:schemeClr val="dk1"/>
              </a:buClr>
              <a:buSzPts val="1200"/>
              <a:buChar char="■"/>
              <a:defRPr sz="1200">
                <a:solidFill>
                  <a:schemeClr val="dk1"/>
                </a:solidFill>
              </a:defRPr>
            </a:lvl3pPr>
            <a:lvl4pPr marL="1828800" lvl="3" indent="-304800">
              <a:spcBef>
                <a:spcPts val="1600"/>
              </a:spcBef>
              <a:spcAft>
                <a:spcPts val="0"/>
              </a:spcAft>
              <a:buClr>
                <a:schemeClr val="dk1"/>
              </a:buClr>
              <a:buSzPts val="1200"/>
              <a:buChar char="●"/>
              <a:defRPr sz="1200">
                <a:solidFill>
                  <a:schemeClr val="dk1"/>
                </a:solidFill>
              </a:defRPr>
            </a:lvl4pPr>
            <a:lvl5pPr marL="2286000" lvl="4" indent="-304800">
              <a:spcBef>
                <a:spcPts val="1600"/>
              </a:spcBef>
              <a:spcAft>
                <a:spcPts val="0"/>
              </a:spcAft>
              <a:buClr>
                <a:schemeClr val="dk1"/>
              </a:buClr>
              <a:buSzPts val="1200"/>
              <a:buChar char="○"/>
              <a:defRPr sz="1200">
                <a:solidFill>
                  <a:schemeClr val="dk1"/>
                </a:solidFill>
              </a:defRPr>
            </a:lvl5pPr>
            <a:lvl6pPr marL="2743200" lvl="5" indent="-304800">
              <a:spcBef>
                <a:spcPts val="1600"/>
              </a:spcBef>
              <a:spcAft>
                <a:spcPts val="0"/>
              </a:spcAft>
              <a:buClr>
                <a:schemeClr val="dk1"/>
              </a:buClr>
              <a:buSzPts val="1200"/>
              <a:buChar char="■"/>
              <a:defRPr sz="1200">
                <a:solidFill>
                  <a:schemeClr val="dk1"/>
                </a:solidFill>
              </a:defRPr>
            </a:lvl6pPr>
            <a:lvl7pPr marL="3200400" lvl="6" indent="-304800">
              <a:spcBef>
                <a:spcPts val="1600"/>
              </a:spcBef>
              <a:spcAft>
                <a:spcPts val="0"/>
              </a:spcAft>
              <a:buClr>
                <a:schemeClr val="dk1"/>
              </a:buClr>
              <a:buSzPts val="1200"/>
              <a:buChar char="●"/>
              <a:defRPr sz="1200">
                <a:solidFill>
                  <a:schemeClr val="dk1"/>
                </a:solidFill>
              </a:defRPr>
            </a:lvl7pPr>
            <a:lvl8pPr marL="3657600" lvl="7" indent="-304800">
              <a:spcBef>
                <a:spcPts val="1600"/>
              </a:spcBef>
              <a:spcAft>
                <a:spcPts val="0"/>
              </a:spcAft>
              <a:buClr>
                <a:schemeClr val="dk1"/>
              </a:buClr>
              <a:buSzPts val="1200"/>
              <a:buChar char="○"/>
              <a:defRPr sz="1200">
                <a:solidFill>
                  <a:schemeClr val="dk1"/>
                </a:solidFill>
              </a:defRPr>
            </a:lvl8pPr>
            <a:lvl9pPr marL="4114800" lvl="8" indent="-304800">
              <a:spcBef>
                <a:spcPts val="1600"/>
              </a:spcBef>
              <a:spcAft>
                <a:spcPts val="1600"/>
              </a:spcAft>
              <a:buClr>
                <a:schemeClr val="dk1"/>
              </a:buClr>
              <a:buSzPts val="1200"/>
              <a:buChar char="■"/>
              <a:defRPr sz="1200">
                <a:solidFill>
                  <a:schemeClr val="dk1"/>
                </a:solidFill>
              </a:defRPr>
            </a:lvl9pPr>
          </a:lstStyle>
          <a:p>
            <a:endParaRPr/>
          </a:p>
        </p:txBody>
      </p:sp>
      <p:sp>
        <p:nvSpPr>
          <p:cNvPr id="56" name="Google Shape;56;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cxnSp>
        <p:nvCxnSpPr>
          <p:cNvPr id="57" name="Google Shape;57;p8"/>
          <p:cNvCxnSpPr/>
          <p:nvPr/>
        </p:nvCxnSpPr>
        <p:spPr>
          <a:xfrm>
            <a:off x="5321075" y="4701150"/>
            <a:ext cx="3822900" cy="0"/>
          </a:xfrm>
          <a:prstGeom prst="straightConnector1">
            <a:avLst/>
          </a:prstGeom>
          <a:noFill/>
          <a:ln w="9525" cap="flat" cmpd="sng">
            <a:solidFill>
              <a:schemeClr val="dk1"/>
            </a:solidFill>
            <a:prstDash val="solid"/>
            <a:round/>
            <a:headEnd type="none" w="med" len="med"/>
            <a:tailEnd type="none" w="med" len="med"/>
          </a:ln>
        </p:spPr>
      </p:cxnSp>
      <p:cxnSp>
        <p:nvCxnSpPr>
          <p:cNvPr id="58" name="Google Shape;58;p8"/>
          <p:cNvCxnSpPr/>
          <p:nvPr/>
        </p:nvCxnSpPr>
        <p:spPr>
          <a:xfrm>
            <a:off x="0" y="4701150"/>
            <a:ext cx="3760800" cy="0"/>
          </a:xfrm>
          <a:prstGeom prst="straightConnector1">
            <a:avLst/>
          </a:prstGeom>
          <a:noFill/>
          <a:ln w="9525" cap="flat" cmpd="sng">
            <a:solidFill>
              <a:schemeClr val="dk1"/>
            </a:solidFill>
            <a:prstDash val="solid"/>
            <a:round/>
            <a:headEnd type="none" w="med" len="med"/>
            <a:tailEnd type="none" w="med" len="med"/>
          </a:ln>
        </p:spPr>
      </p:cxnSp>
      <p:pic>
        <p:nvPicPr>
          <p:cNvPr id="59" name="Google Shape;59;p8"/>
          <p:cNvPicPr preferRelativeResize="0"/>
          <p:nvPr/>
        </p:nvPicPr>
        <p:blipFill>
          <a:blip r:embed="rId2">
            <a:alphaModFix/>
          </a:blip>
          <a:stretch>
            <a:fillRect/>
          </a:stretch>
        </p:blipFill>
        <p:spPr>
          <a:xfrm>
            <a:off x="4206325" y="4164584"/>
            <a:ext cx="695675" cy="71779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cxnSp>
        <p:nvCxnSpPr>
          <p:cNvPr id="62" name="Google Shape;62;p9"/>
          <p:cNvCxnSpPr/>
          <p:nvPr/>
        </p:nvCxnSpPr>
        <p:spPr>
          <a:xfrm>
            <a:off x="5321075" y="4701150"/>
            <a:ext cx="3822900" cy="0"/>
          </a:xfrm>
          <a:prstGeom prst="straightConnector1">
            <a:avLst/>
          </a:prstGeom>
          <a:noFill/>
          <a:ln w="9525" cap="flat" cmpd="sng">
            <a:solidFill>
              <a:schemeClr val="dk1"/>
            </a:solidFill>
            <a:prstDash val="solid"/>
            <a:round/>
            <a:headEnd type="none" w="med" len="med"/>
            <a:tailEnd type="none" w="med" len="med"/>
          </a:ln>
        </p:spPr>
      </p:cxnSp>
      <p:cxnSp>
        <p:nvCxnSpPr>
          <p:cNvPr id="63" name="Google Shape;63;p9"/>
          <p:cNvCxnSpPr/>
          <p:nvPr/>
        </p:nvCxnSpPr>
        <p:spPr>
          <a:xfrm>
            <a:off x="0" y="4701150"/>
            <a:ext cx="3760800" cy="0"/>
          </a:xfrm>
          <a:prstGeom prst="straightConnector1">
            <a:avLst/>
          </a:prstGeom>
          <a:noFill/>
          <a:ln w="9525" cap="flat" cmpd="sng">
            <a:solidFill>
              <a:schemeClr val="dk1"/>
            </a:solidFill>
            <a:prstDash val="solid"/>
            <a:round/>
            <a:headEnd type="none" w="med" len="med"/>
            <a:tailEnd type="none" w="med" len="med"/>
          </a:ln>
        </p:spPr>
      </p:cxnSp>
      <p:pic>
        <p:nvPicPr>
          <p:cNvPr id="64" name="Google Shape;64;p9"/>
          <p:cNvPicPr preferRelativeResize="0"/>
          <p:nvPr/>
        </p:nvPicPr>
        <p:blipFill>
          <a:blip r:embed="rId2">
            <a:alphaModFix/>
          </a:blip>
          <a:stretch>
            <a:fillRect/>
          </a:stretch>
        </p:blipFill>
        <p:spPr>
          <a:xfrm>
            <a:off x="4206325" y="4164584"/>
            <a:ext cx="695675" cy="7177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21133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4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1334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5580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Avenir"/>
              <a:buNone/>
              <a:defRPr sz="3000" b="1">
                <a:solidFill>
                  <a:schemeClr val="dk1"/>
                </a:solidFill>
                <a:latin typeface="Avenir"/>
                <a:ea typeface="Avenir"/>
                <a:cs typeface="Avenir"/>
                <a:sym typeface="Avenir"/>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venir"/>
              <a:buChar char="●"/>
              <a:defRPr sz="1800">
                <a:solidFill>
                  <a:schemeClr val="dk1"/>
                </a:solidFill>
                <a:latin typeface="Avenir"/>
                <a:ea typeface="Avenir"/>
                <a:cs typeface="Avenir"/>
                <a:sym typeface="Avenir"/>
              </a:defRPr>
            </a:lvl1pPr>
            <a:lvl2pPr marL="914400" lvl="1"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2pPr>
            <a:lvl3pPr marL="1371600" lvl="2"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3pPr>
            <a:lvl4pPr marL="1828800" lvl="3"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4pPr>
            <a:lvl5pPr marL="2286000" lvl="4"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5pPr>
            <a:lvl6pPr marL="2743200" lvl="5"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6pPr>
            <a:lvl7pPr marL="3200400" lvl="6"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7pPr>
            <a:lvl8pPr marL="3657600" lvl="7"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8pPr>
            <a:lvl9pPr marL="4114800" lvl="8" indent="-317500">
              <a:lnSpc>
                <a:spcPct val="115000"/>
              </a:lnSpc>
              <a:spcBef>
                <a:spcPts val="1600"/>
              </a:spcBef>
              <a:spcAft>
                <a:spcPts val="1600"/>
              </a:spcAft>
              <a:buClr>
                <a:schemeClr val="dk1"/>
              </a:buClr>
              <a:buSzPts val="1400"/>
              <a:buFont typeface="Avenir"/>
              <a:buChar char="■"/>
              <a:defRPr>
                <a:solidFill>
                  <a:schemeClr val="dk1"/>
                </a:solidFill>
                <a:latin typeface="Avenir"/>
                <a:ea typeface="Avenir"/>
                <a:cs typeface="Avenir"/>
                <a:sym typeface="Avenir"/>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4" r:id="rId4"/>
    <p:sldLayoutId id="2147483655" r:id="rId5"/>
    <p:sldLayoutId id="2147483710" r:id="rId6"/>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1891187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30.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30.svg"/></Relationships>
</file>

<file path=ppt/slides/_rels/slide4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30.svg"/></Relationships>
</file>

<file path=ppt/slides/_rels/slide4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30.sv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28.png"/><Relationship Id="rId4" Type="http://schemas.openxmlformats.org/officeDocument/2006/relationships/image" Target="../media/image30.sv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notesSlide" Target="../notesSlides/notesSlide2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A6AAE1EF-39ED-8D3E-68AD-168FDD2E1B5F}"/>
            </a:ext>
          </a:extLst>
        </p:cNvPr>
        <p:cNvGrpSpPr/>
        <p:nvPr/>
      </p:nvGrpSpPr>
      <p:grpSpPr>
        <a:xfrm>
          <a:off x="0" y="0"/>
          <a:ext cx="0" cy="0"/>
          <a:chOff x="0" y="0"/>
          <a:chExt cx="0" cy="0"/>
        </a:xfrm>
      </p:grpSpPr>
      <p:sp>
        <p:nvSpPr>
          <p:cNvPr id="69" name="Google Shape;69;p10">
            <a:extLst>
              <a:ext uri="{FF2B5EF4-FFF2-40B4-BE49-F238E27FC236}">
                <a16:creationId xmlns:a16="http://schemas.microsoft.com/office/drawing/2014/main" id="{A080281B-E303-E244-2D88-8CCE41F2CE7A}"/>
              </a:ext>
            </a:extLst>
          </p:cNvPr>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Counting What Counts		</a:t>
            </a:r>
            <a:endParaRPr dirty="0"/>
          </a:p>
        </p:txBody>
      </p:sp>
      <p:sp>
        <p:nvSpPr>
          <p:cNvPr id="3" name="TextBox 2">
            <a:extLst>
              <a:ext uri="{FF2B5EF4-FFF2-40B4-BE49-F238E27FC236}">
                <a16:creationId xmlns:a16="http://schemas.microsoft.com/office/drawing/2014/main" id="{CCF5CE2C-28CF-67CC-2F2E-D51EBA50E651}"/>
              </a:ext>
            </a:extLst>
          </p:cNvPr>
          <p:cNvSpPr txBox="1"/>
          <p:nvPr/>
        </p:nvSpPr>
        <p:spPr>
          <a:xfrm>
            <a:off x="2286000" y="2419379"/>
            <a:ext cx="4572000" cy="307777"/>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94A671B1-96D6-1F27-B5F0-CC2E1DF1C2EB}"/>
              </a:ext>
            </a:extLst>
          </p:cNvPr>
          <p:cNvSpPr txBox="1"/>
          <p:nvPr/>
        </p:nvSpPr>
        <p:spPr>
          <a:xfrm>
            <a:off x="2286000" y="2419379"/>
            <a:ext cx="4572000" cy="307777"/>
          </a:xfrm>
          <a:prstGeom prst="rect">
            <a:avLst/>
          </a:prstGeom>
          <a:noFill/>
        </p:spPr>
        <p:txBody>
          <a:bodyPr wrap="square">
            <a:spAutoFit/>
          </a:bodyPr>
          <a:lstStyle/>
          <a:p>
            <a:r>
              <a:rPr lang="en-US" b="0" dirty="0">
                <a:effectLst/>
              </a:rPr>
              <a:t> </a:t>
            </a:r>
            <a:endParaRPr lang="en-US" dirty="0"/>
          </a:p>
        </p:txBody>
      </p:sp>
      <p:sp>
        <p:nvSpPr>
          <p:cNvPr id="4" name="Subtitle 3">
            <a:extLst>
              <a:ext uri="{FF2B5EF4-FFF2-40B4-BE49-F238E27FC236}">
                <a16:creationId xmlns:a16="http://schemas.microsoft.com/office/drawing/2014/main" id="{179E7DEA-4783-ABBB-A929-9EDC1C14AE65}"/>
              </a:ext>
            </a:extLst>
          </p:cNvPr>
          <p:cNvSpPr>
            <a:spLocks noGrp="1"/>
          </p:cNvSpPr>
          <p:nvPr>
            <p:ph type="subTitle" idx="1"/>
          </p:nvPr>
        </p:nvSpPr>
        <p:spPr/>
        <p:txBody>
          <a:bodyPr/>
          <a:lstStyle/>
          <a:p>
            <a:r>
              <a:rPr lang="en-US" dirty="0"/>
              <a:t>WELS National Conference on Lutheran Leadership</a:t>
            </a:r>
          </a:p>
        </p:txBody>
      </p:sp>
      <p:sp>
        <p:nvSpPr>
          <p:cNvPr id="2" name="Rectangle 1">
            <a:extLst>
              <a:ext uri="{FF2B5EF4-FFF2-40B4-BE49-F238E27FC236}">
                <a16:creationId xmlns:a16="http://schemas.microsoft.com/office/drawing/2014/main" id="{7C4BCABD-DDD8-077E-9A44-D649A224D475}"/>
              </a:ext>
            </a:extLst>
          </p:cNvPr>
          <p:cNvSpPr/>
          <p:nvPr/>
        </p:nvSpPr>
        <p:spPr>
          <a:xfrm>
            <a:off x="2618509" y="3923607"/>
            <a:ext cx="3940233" cy="1022466"/>
          </a:xfrm>
          <a:prstGeom prst="rect">
            <a:avLst/>
          </a:prstGeom>
          <a:solidFill>
            <a:srgbClr val="DCDC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657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D8BA-00B5-7713-FB0A-1A61112E7F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A40E3F-0F2F-2DC5-3334-2ED647F34D54}"/>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3AD68466-8B60-F4E5-A809-91A482D05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766" y="991870"/>
            <a:ext cx="6496467" cy="315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00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BC830-CD42-A91C-C60B-EC678C5B42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81BF79-5F92-5B08-6BBE-20BC6F904A29}"/>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One Team One Dream – SL Designs LLC">
            <a:extLst>
              <a:ext uri="{FF2B5EF4-FFF2-40B4-BE49-F238E27FC236}">
                <a16:creationId xmlns:a16="http://schemas.microsoft.com/office/drawing/2014/main" id="{7F48A92A-E031-8044-7DBD-F2E697948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379" y="205741"/>
            <a:ext cx="4095242" cy="473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436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37138-1325-9F0C-A83A-C1057B30A5A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76B0A3-944A-96AF-98D2-C57F1A79B6CE}"/>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A2A0C82-7CC1-3F78-4789-E6EDE8CEC647}"/>
              </a:ext>
            </a:extLst>
          </p:cNvPr>
          <p:cNvSpPr txBox="1"/>
          <p:nvPr/>
        </p:nvSpPr>
        <p:spPr>
          <a:xfrm>
            <a:off x="903889" y="1910030"/>
            <a:ext cx="7336221" cy="1323439"/>
          </a:xfrm>
          <a:prstGeom prst="rect">
            <a:avLst/>
          </a:prstGeom>
          <a:noFill/>
        </p:spPr>
        <p:txBody>
          <a:bodyPr wrap="square" rtlCol="0">
            <a:spAutoFit/>
          </a:bodyPr>
          <a:lstStyle/>
          <a:p>
            <a:pPr algn="ctr"/>
            <a:r>
              <a:rPr lang="en-US" sz="6600" dirty="0">
                <a:solidFill>
                  <a:srgbClr val="002060"/>
                </a:solidFill>
                <a:latin typeface="Avenir Book" panose="02000503020000020003" pitchFamily="2" charset="0"/>
              </a:rPr>
              <a:t>Process</a:t>
            </a:r>
          </a:p>
          <a:p>
            <a:endParaRPr lang="en-US" dirty="0"/>
          </a:p>
        </p:txBody>
      </p:sp>
    </p:spTree>
    <p:extLst>
      <p:ext uri="{BB962C8B-B14F-4D97-AF65-F5344CB8AC3E}">
        <p14:creationId xmlns:p14="http://schemas.microsoft.com/office/powerpoint/2010/main" val="3797842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93538-75C1-9D08-7D74-BA15C598E6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152A77-ED1A-CF19-1105-3569F00D7B16}"/>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7B6C54-4796-83A9-DB3C-8E08488768F2}"/>
              </a:ext>
            </a:extLst>
          </p:cNvPr>
          <p:cNvSpPr txBox="1"/>
          <p:nvPr/>
        </p:nvSpPr>
        <p:spPr>
          <a:xfrm>
            <a:off x="903889" y="1340643"/>
            <a:ext cx="7336221" cy="2462213"/>
          </a:xfrm>
          <a:prstGeom prst="rect">
            <a:avLst/>
          </a:prstGeom>
          <a:noFill/>
        </p:spPr>
        <p:txBody>
          <a:bodyPr wrap="square" rtlCol="0">
            <a:spAutoFit/>
          </a:bodyPr>
          <a:lstStyle/>
          <a:p>
            <a:pPr algn="ctr"/>
            <a:r>
              <a:rPr lang="en-US" sz="2000" dirty="0">
                <a:solidFill>
                  <a:srgbClr val="002060"/>
                </a:solidFill>
                <a:latin typeface="Avenir Book" panose="02000503020000020003" pitchFamily="2" charset="0"/>
              </a:rPr>
              <a:t>It Keeps you Organized and Documented</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It Keeps you Focused</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It Makes you State your Goals Out Loud and in Writing</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It Move the Abstract to Concrete</a:t>
            </a:r>
          </a:p>
          <a:p>
            <a:endParaRPr lang="en-US" dirty="0"/>
          </a:p>
        </p:txBody>
      </p:sp>
      <p:sp>
        <p:nvSpPr>
          <p:cNvPr id="4" name="TextBox 3">
            <a:extLst>
              <a:ext uri="{FF2B5EF4-FFF2-40B4-BE49-F238E27FC236}">
                <a16:creationId xmlns:a16="http://schemas.microsoft.com/office/drawing/2014/main" id="{BF78349F-C50E-49F4-5163-614008EDDFAA}"/>
              </a:ext>
            </a:extLst>
          </p:cNvPr>
          <p:cNvSpPr txBox="1"/>
          <p:nvPr/>
        </p:nvSpPr>
        <p:spPr>
          <a:xfrm>
            <a:off x="903888" y="403940"/>
            <a:ext cx="7336221" cy="707886"/>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Why an EOS?</a:t>
            </a:r>
          </a:p>
          <a:p>
            <a:endParaRPr lang="en-US" sz="700" dirty="0"/>
          </a:p>
        </p:txBody>
      </p:sp>
    </p:spTree>
    <p:extLst>
      <p:ext uri="{BB962C8B-B14F-4D97-AF65-F5344CB8AC3E}">
        <p14:creationId xmlns:p14="http://schemas.microsoft.com/office/powerpoint/2010/main" val="541402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F24FB-C614-493E-CB23-276D00E296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F4371EA-D394-19FC-506B-2BDDCFF68F97}"/>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64CFB46-3AB9-452F-C3AF-6B052B9AD384}"/>
              </a:ext>
            </a:extLst>
          </p:cNvPr>
          <p:cNvGrpSpPr/>
          <p:nvPr/>
        </p:nvGrpSpPr>
        <p:grpSpPr>
          <a:xfrm>
            <a:off x="1014121" y="1908973"/>
            <a:ext cx="7132383" cy="1325554"/>
            <a:chOff x="834874" y="2087049"/>
            <a:chExt cx="7132383" cy="1325554"/>
          </a:xfrm>
        </p:grpSpPr>
        <p:sp>
          <p:nvSpPr>
            <p:cNvPr id="3" name="TextBox 2">
              <a:extLst>
                <a:ext uri="{FF2B5EF4-FFF2-40B4-BE49-F238E27FC236}">
                  <a16:creationId xmlns:a16="http://schemas.microsoft.com/office/drawing/2014/main" id="{CEA575FE-3981-4466-ABB4-1916DE3D5403}"/>
                </a:ext>
              </a:extLst>
            </p:cNvPr>
            <p:cNvSpPr txBox="1"/>
            <p:nvPr/>
          </p:nvSpPr>
          <p:spPr>
            <a:xfrm>
              <a:off x="834874" y="2087049"/>
              <a:ext cx="3395257" cy="1323439"/>
            </a:xfrm>
            <a:prstGeom prst="rect">
              <a:avLst/>
            </a:prstGeom>
            <a:noFill/>
          </p:spPr>
          <p:txBody>
            <a:bodyPr wrap="square" rtlCol="0">
              <a:spAutoFit/>
            </a:bodyPr>
            <a:lstStyle/>
            <a:p>
              <a:pPr algn="ctr"/>
              <a:r>
                <a:rPr lang="en-US" sz="6600" dirty="0">
                  <a:solidFill>
                    <a:srgbClr val="002060"/>
                  </a:solidFill>
                  <a:latin typeface="Avenir Book" panose="02000503020000020003" pitchFamily="2" charset="0"/>
                </a:rPr>
                <a:t>Process </a:t>
              </a:r>
            </a:p>
            <a:p>
              <a:endParaRPr lang="en-US" dirty="0"/>
            </a:p>
          </p:txBody>
        </p:sp>
        <p:sp>
          <p:nvSpPr>
            <p:cNvPr id="4" name="Right Arrow 3">
              <a:extLst>
                <a:ext uri="{FF2B5EF4-FFF2-40B4-BE49-F238E27FC236}">
                  <a16:creationId xmlns:a16="http://schemas.microsoft.com/office/drawing/2014/main" id="{86653102-9E54-40D6-9531-BEC4BBC79148}"/>
                </a:ext>
              </a:extLst>
            </p:cNvPr>
            <p:cNvSpPr/>
            <p:nvPr/>
          </p:nvSpPr>
          <p:spPr>
            <a:xfrm>
              <a:off x="4230131" y="2497311"/>
              <a:ext cx="737667" cy="291993"/>
            </a:xfrm>
            <a:prstGeom prst="rightArrow">
              <a:avLst/>
            </a:prstGeom>
            <a:solidFill>
              <a:srgbClr val="002060"/>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F97501-24B2-4095-B0B0-7A0A229FCFFB}"/>
                </a:ext>
              </a:extLst>
            </p:cNvPr>
            <p:cNvSpPr txBox="1"/>
            <p:nvPr/>
          </p:nvSpPr>
          <p:spPr>
            <a:xfrm>
              <a:off x="4572000" y="2089164"/>
              <a:ext cx="3395257" cy="1323439"/>
            </a:xfrm>
            <a:prstGeom prst="rect">
              <a:avLst/>
            </a:prstGeom>
            <a:noFill/>
          </p:spPr>
          <p:txBody>
            <a:bodyPr wrap="square" rtlCol="0">
              <a:spAutoFit/>
            </a:bodyPr>
            <a:lstStyle/>
            <a:p>
              <a:pPr algn="ctr"/>
              <a:r>
                <a:rPr lang="en-US" sz="6600" dirty="0">
                  <a:solidFill>
                    <a:srgbClr val="002060"/>
                  </a:solidFill>
                  <a:latin typeface="Avenir Book" panose="02000503020000020003" pitchFamily="2" charset="0"/>
                </a:rPr>
                <a:t>Goals </a:t>
              </a:r>
            </a:p>
            <a:p>
              <a:endParaRPr lang="en-US" dirty="0"/>
            </a:p>
          </p:txBody>
        </p:sp>
      </p:grpSp>
    </p:spTree>
    <p:extLst>
      <p:ext uri="{BB962C8B-B14F-4D97-AF65-F5344CB8AC3E}">
        <p14:creationId xmlns:p14="http://schemas.microsoft.com/office/powerpoint/2010/main" val="993535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746E5-2A8C-87AE-F478-FAD2D9DAD2B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0F3539-5242-D4B1-4C7D-C4872467B252}"/>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7D24C0-2DEE-D269-1CA7-D12CAB1ECBFA}"/>
              </a:ext>
            </a:extLst>
          </p:cNvPr>
          <p:cNvSpPr txBox="1"/>
          <p:nvPr/>
        </p:nvSpPr>
        <p:spPr>
          <a:xfrm>
            <a:off x="903889" y="1340643"/>
            <a:ext cx="7336221" cy="2893100"/>
          </a:xfrm>
          <a:prstGeom prst="rect">
            <a:avLst/>
          </a:prstGeom>
          <a:noFill/>
        </p:spPr>
        <p:txBody>
          <a:bodyPr wrap="square" rtlCol="0">
            <a:spAutoFit/>
          </a:bodyPr>
          <a:lstStyle/>
          <a:p>
            <a:pPr algn="ctr"/>
            <a:r>
              <a:rPr lang="en-US" sz="2400" dirty="0">
                <a:solidFill>
                  <a:srgbClr val="002060"/>
                </a:solidFill>
                <a:latin typeface="Avenir Book" panose="02000503020000020003" pitchFamily="2" charset="0"/>
              </a:rPr>
              <a:t>Specific</a:t>
            </a:r>
          </a:p>
          <a:p>
            <a:pPr algn="ctr"/>
            <a:endParaRPr lang="en-US" sz="2400" dirty="0">
              <a:solidFill>
                <a:srgbClr val="002060"/>
              </a:solidFill>
              <a:latin typeface="Avenir Book" panose="02000503020000020003" pitchFamily="2" charset="0"/>
            </a:endParaRPr>
          </a:p>
          <a:p>
            <a:pPr algn="ctr"/>
            <a:r>
              <a:rPr lang="en-US" sz="2400" dirty="0">
                <a:solidFill>
                  <a:srgbClr val="002060"/>
                </a:solidFill>
                <a:latin typeface="Avenir Book" panose="02000503020000020003" pitchFamily="2" charset="0"/>
              </a:rPr>
              <a:t>Measurable</a:t>
            </a:r>
          </a:p>
          <a:p>
            <a:pPr algn="ctr"/>
            <a:endParaRPr lang="en-US" sz="2400" dirty="0">
              <a:solidFill>
                <a:srgbClr val="002060"/>
              </a:solidFill>
              <a:latin typeface="Avenir Book" panose="02000503020000020003" pitchFamily="2" charset="0"/>
            </a:endParaRPr>
          </a:p>
          <a:p>
            <a:pPr algn="ctr"/>
            <a:r>
              <a:rPr lang="en-US" sz="2400" dirty="0">
                <a:solidFill>
                  <a:srgbClr val="002060"/>
                </a:solidFill>
                <a:latin typeface="Avenir Book" panose="02000503020000020003" pitchFamily="2" charset="0"/>
              </a:rPr>
              <a:t>Time Stamped</a:t>
            </a:r>
          </a:p>
          <a:p>
            <a:pPr algn="ctr"/>
            <a:endParaRPr lang="en-US" sz="2400" dirty="0">
              <a:solidFill>
                <a:srgbClr val="002060"/>
              </a:solidFill>
              <a:latin typeface="Avenir Book" panose="02000503020000020003" pitchFamily="2" charset="0"/>
            </a:endParaRPr>
          </a:p>
          <a:p>
            <a:pPr algn="ctr"/>
            <a:r>
              <a:rPr lang="en-US" sz="2400" dirty="0">
                <a:solidFill>
                  <a:srgbClr val="002060"/>
                </a:solidFill>
                <a:latin typeface="Avenir Book" panose="02000503020000020003" pitchFamily="2" charset="0"/>
              </a:rPr>
              <a:t>Actionable</a:t>
            </a:r>
          </a:p>
          <a:p>
            <a:endParaRPr lang="en-US" dirty="0"/>
          </a:p>
        </p:txBody>
      </p:sp>
      <p:sp>
        <p:nvSpPr>
          <p:cNvPr id="4" name="TextBox 3">
            <a:extLst>
              <a:ext uri="{FF2B5EF4-FFF2-40B4-BE49-F238E27FC236}">
                <a16:creationId xmlns:a16="http://schemas.microsoft.com/office/drawing/2014/main" id="{403248EA-D209-1455-4E28-CA51917E8EFA}"/>
              </a:ext>
            </a:extLst>
          </p:cNvPr>
          <p:cNvSpPr txBox="1"/>
          <p:nvPr/>
        </p:nvSpPr>
        <p:spPr>
          <a:xfrm>
            <a:off x="903888" y="403940"/>
            <a:ext cx="7336221" cy="707886"/>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Leaders Have Goals</a:t>
            </a:r>
          </a:p>
          <a:p>
            <a:endParaRPr lang="en-US" sz="700" dirty="0"/>
          </a:p>
        </p:txBody>
      </p:sp>
    </p:spTree>
    <p:extLst>
      <p:ext uri="{BB962C8B-B14F-4D97-AF65-F5344CB8AC3E}">
        <p14:creationId xmlns:p14="http://schemas.microsoft.com/office/powerpoint/2010/main" val="2779540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4651E-01EA-16DD-8F69-DB344FF56A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229389-A46B-32B8-6B05-9379AC716D84}"/>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What to Do, What to Do? - Slowly Sipping Coffee">
            <a:extLst>
              <a:ext uri="{FF2B5EF4-FFF2-40B4-BE49-F238E27FC236}">
                <a16:creationId xmlns:a16="http://schemas.microsoft.com/office/drawing/2014/main" id="{44D69ED5-A70F-1FDF-9873-14D1305B5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79" y="330200"/>
            <a:ext cx="5977467"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143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E84D1-E55C-9266-784A-C38695B3AA6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BAC6ED-DB22-7747-310F-52A14A22056C}"/>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6564E73-9814-2EBD-715A-5B0694B0B9EE}"/>
              </a:ext>
            </a:extLst>
          </p:cNvPr>
          <p:cNvSpPr txBox="1"/>
          <p:nvPr/>
        </p:nvSpPr>
        <p:spPr>
          <a:xfrm>
            <a:off x="307251" y="3337322"/>
            <a:ext cx="8546123" cy="1600438"/>
          </a:xfrm>
          <a:prstGeom prst="rect">
            <a:avLst/>
          </a:prstGeom>
          <a:noFill/>
        </p:spPr>
        <p:txBody>
          <a:bodyPr wrap="square">
            <a:spAutoFit/>
          </a:bodyPr>
          <a:lstStyle/>
          <a:p>
            <a:pPr algn="ctr"/>
            <a:r>
              <a:rPr lang="en-US" sz="2000" b="1" i="0" strike="noStrike" dirty="0">
                <a:solidFill>
                  <a:srgbClr val="002060"/>
                </a:solidFill>
                <a:effectLst/>
                <a:latin typeface="Avenir Book" panose="02000503020000020003" pitchFamily="2" charset="0"/>
              </a:rPr>
              <a:t>Divine Savior Church changes lives with Jesus by providing opportunities to worship, connect, and serve in a Christ-centered environment. </a:t>
            </a:r>
            <a:endParaRPr lang="en-US" sz="2000" b="0" dirty="0">
              <a:solidFill>
                <a:srgbClr val="002060"/>
              </a:solidFill>
              <a:effectLst/>
              <a:latin typeface="Avenir Book" panose="02000503020000020003" pitchFamily="2" charset="0"/>
            </a:endParaRPr>
          </a:p>
          <a:p>
            <a:br>
              <a:rPr lang="en-US" sz="2400" dirty="0"/>
            </a:br>
            <a:endParaRPr lang="en-US" dirty="0"/>
          </a:p>
        </p:txBody>
      </p:sp>
      <p:sp>
        <p:nvSpPr>
          <p:cNvPr id="4" name="TextBox 3">
            <a:extLst>
              <a:ext uri="{FF2B5EF4-FFF2-40B4-BE49-F238E27FC236}">
                <a16:creationId xmlns:a16="http://schemas.microsoft.com/office/drawing/2014/main" id="{45950546-6B23-7AFF-EB0F-0646822BFCC9}"/>
              </a:ext>
            </a:extLst>
          </p:cNvPr>
          <p:cNvSpPr txBox="1"/>
          <p:nvPr/>
        </p:nvSpPr>
        <p:spPr>
          <a:xfrm>
            <a:off x="298938" y="473178"/>
            <a:ext cx="8546123" cy="584775"/>
          </a:xfrm>
          <a:prstGeom prst="rect">
            <a:avLst/>
          </a:prstGeom>
          <a:noFill/>
        </p:spPr>
        <p:txBody>
          <a:bodyPr wrap="square">
            <a:spAutoFit/>
          </a:bodyPr>
          <a:lstStyle/>
          <a:p>
            <a:pPr algn="ctr"/>
            <a:r>
              <a:rPr lang="en-US" sz="3200" b="1" dirty="0">
                <a:solidFill>
                  <a:srgbClr val="002060"/>
                </a:solidFill>
                <a:latin typeface="Avenir Book" panose="02000503020000020003" pitchFamily="2" charset="0"/>
              </a:rPr>
              <a:t>A Mission Statement is Not a Goal</a:t>
            </a:r>
            <a:endParaRPr lang="en-US" sz="1800" b="1" dirty="0"/>
          </a:p>
        </p:txBody>
      </p:sp>
      <p:grpSp>
        <p:nvGrpSpPr>
          <p:cNvPr id="7" name="Group 6">
            <a:extLst>
              <a:ext uri="{FF2B5EF4-FFF2-40B4-BE49-F238E27FC236}">
                <a16:creationId xmlns:a16="http://schemas.microsoft.com/office/drawing/2014/main" id="{632F18C7-6647-F588-FB19-46F188A7B514}"/>
              </a:ext>
            </a:extLst>
          </p:cNvPr>
          <p:cNvGrpSpPr/>
          <p:nvPr/>
        </p:nvGrpSpPr>
        <p:grpSpPr>
          <a:xfrm>
            <a:off x="895190" y="1406039"/>
            <a:ext cx="7353620" cy="1384996"/>
            <a:chOff x="676195" y="1344705"/>
            <a:chExt cx="7353620" cy="1384996"/>
          </a:xfrm>
        </p:grpSpPr>
        <p:sp>
          <p:nvSpPr>
            <p:cNvPr id="5" name="TextBox 4">
              <a:extLst>
                <a:ext uri="{FF2B5EF4-FFF2-40B4-BE49-F238E27FC236}">
                  <a16:creationId xmlns:a16="http://schemas.microsoft.com/office/drawing/2014/main" id="{811563CA-B148-1348-AA94-A81DEFA9AC26}"/>
                </a:ext>
              </a:extLst>
            </p:cNvPr>
            <p:cNvSpPr txBox="1"/>
            <p:nvPr/>
          </p:nvSpPr>
          <p:spPr>
            <a:xfrm>
              <a:off x="676195" y="1344706"/>
              <a:ext cx="3457815" cy="1384995"/>
            </a:xfrm>
            <a:prstGeom prst="rect">
              <a:avLst/>
            </a:prstGeom>
            <a:noFill/>
          </p:spPr>
          <p:txBody>
            <a:bodyPr wrap="square" rtlCol="0">
              <a:spAutoFit/>
            </a:bodyPr>
            <a:lstStyle/>
            <a:p>
              <a:pPr algn="ctr"/>
              <a:r>
                <a:rPr lang="en-US" b="1" u="sng" dirty="0">
                  <a:solidFill>
                    <a:srgbClr val="002060"/>
                  </a:solidFill>
                  <a:latin typeface="Avenir Book" panose="02000503020000020003" pitchFamily="2" charset="0"/>
                </a:rPr>
                <a:t>Mission Statement</a:t>
              </a:r>
            </a:p>
            <a:p>
              <a:pPr algn="ctr"/>
              <a:endParaRPr lang="en-US" b="1" u="sng" dirty="0">
                <a:solidFill>
                  <a:srgbClr val="002060"/>
                </a:solidFill>
                <a:latin typeface="Avenir Book" panose="02000503020000020003" pitchFamily="2" charset="0"/>
              </a:endParaRPr>
            </a:p>
            <a:p>
              <a:pPr algn="ctr"/>
              <a:r>
                <a:rPr lang="en-US" dirty="0">
                  <a:solidFill>
                    <a:srgbClr val="002060"/>
                  </a:solidFill>
                  <a:latin typeface="Avenir Book" panose="02000503020000020003" pitchFamily="2" charset="0"/>
                </a:rPr>
                <a:t>Fundamental Purpose</a:t>
              </a:r>
            </a:p>
            <a:p>
              <a:pPr algn="ctr"/>
              <a:r>
                <a:rPr lang="en-US" dirty="0">
                  <a:solidFill>
                    <a:srgbClr val="002060"/>
                  </a:solidFill>
                  <a:latin typeface="Avenir Book" panose="02000503020000020003" pitchFamily="2" charset="0"/>
                </a:rPr>
                <a:t>Why You Exist</a:t>
              </a:r>
            </a:p>
            <a:p>
              <a:pPr algn="ctr"/>
              <a:r>
                <a:rPr lang="en-US" dirty="0">
                  <a:solidFill>
                    <a:srgbClr val="002060"/>
                  </a:solidFill>
                  <a:latin typeface="Avenir Book" panose="02000503020000020003" pitchFamily="2" charset="0"/>
                </a:rPr>
                <a:t>Broad </a:t>
              </a:r>
            </a:p>
            <a:p>
              <a:pPr algn="ctr"/>
              <a:r>
                <a:rPr lang="en-US" dirty="0">
                  <a:solidFill>
                    <a:srgbClr val="002060"/>
                  </a:solidFill>
                  <a:latin typeface="Avenir Book" panose="02000503020000020003" pitchFamily="2" charset="0"/>
                </a:rPr>
                <a:t>Enduring</a:t>
              </a:r>
            </a:p>
          </p:txBody>
        </p:sp>
        <p:sp>
          <p:nvSpPr>
            <p:cNvPr id="6" name="TextBox 5">
              <a:extLst>
                <a:ext uri="{FF2B5EF4-FFF2-40B4-BE49-F238E27FC236}">
                  <a16:creationId xmlns:a16="http://schemas.microsoft.com/office/drawing/2014/main" id="{C02B32E4-7DBF-AB86-ACD1-B5BEF496E1BF}"/>
                </a:ext>
              </a:extLst>
            </p:cNvPr>
            <p:cNvSpPr txBox="1"/>
            <p:nvPr/>
          </p:nvSpPr>
          <p:spPr>
            <a:xfrm>
              <a:off x="4572000" y="1344705"/>
              <a:ext cx="3457815" cy="1384995"/>
            </a:xfrm>
            <a:prstGeom prst="rect">
              <a:avLst/>
            </a:prstGeom>
            <a:noFill/>
          </p:spPr>
          <p:txBody>
            <a:bodyPr wrap="square" rtlCol="0">
              <a:spAutoFit/>
            </a:bodyPr>
            <a:lstStyle/>
            <a:p>
              <a:pPr algn="ctr"/>
              <a:r>
                <a:rPr lang="en-US" b="1" u="sng" dirty="0">
                  <a:solidFill>
                    <a:srgbClr val="002060"/>
                  </a:solidFill>
                  <a:latin typeface="Avenir Book" panose="02000503020000020003" pitchFamily="2" charset="0"/>
                </a:rPr>
                <a:t>Goals</a:t>
              </a:r>
            </a:p>
            <a:p>
              <a:pPr algn="ctr"/>
              <a:endParaRPr lang="en-US" b="1" u="sng" dirty="0">
                <a:solidFill>
                  <a:srgbClr val="002060"/>
                </a:solidFill>
                <a:latin typeface="Avenir Book" panose="02000503020000020003" pitchFamily="2" charset="0"/>
              </a:endParaRPr>
            </a:p>
            <a:p>
              <a:pPr algn="ctr"/>
              <a:r>
                <a:rPr lang="en-US" dirty="0">
                  <a:solidFill>
                    <a:srgbClr val="002060"/>
                  </a:solidFill>
                  <a:latin typeface="Avenir Book" panose="02000503020000020003" pitchFamily="2" charset="0"/>
                </a:rPr>
                <a:t>Specific</a:t>
              </a:r>
            </a:p>
            <a:p>
              <a:pPr algn="ctr"/>
              <a:r>
                <a:rPr lang="en-US" dirty="0">
                  <a:solidFill>
                    <a:srgbClr val="002060"/>
                  </a:solidFill>
                  <a:latin typeface="Avenir Book" panose="02000503020000020003" pitchFamily="2" charset="0"/>
                </a:rPr>
                <a:t>Measurable</a:t>
              </a:r>
            </a:p>
            <a:p>
              <a:pPr algn="ctr"/>
              <a:r>
                <a:rPr lang="en-US" dirty="0">
                  <a:solidFill>
                    <a:srgbClr val="002060"/>
                  </a:solidFill>
                  <a:latin typeface="Avenir Book" panose="02000503020000020003" pitchFamily="2" charset="0"/>
                </a:rPr>
                <a:t>Time Stamped</a:t>
              </a:r>
            </a:p>
            <a:p>
              <a:pPr algn="ctr"/>
              <a:r>
                <a:rPr lang="en-US" dirty="0">
                  <a:solidFill>
                    <a:srgbClr val="002060"/>
                  </a:solidFill>
                  <a:latin typeface="Avenir Book" panose="02000503020000020003" pitchFamily="2" charset="0"/>
                </a:rPr>
                <a:t>Actionable</a:t>
              </a:r>
            </a:p>
          </p:txBody>
        </p:sp>
      </p:grpSp>
    </p:spTree>
    <p:extLst>
      <p:ext uri="{BB962C8B-B14F-4D97-AF65-F5344CB8AC3E}">
        <p14:creationId xmlns:p14="http://schemas.microsoft.com/office/powerpoint/2010/main" val="3138516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DF5C7-F39E-EB48-01C4-D6732390971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D94801-C72D-E8CF-40F7-D1C2B38604F0}"/>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825E9F5-78F5-973A-70E2-4AE1B86080AA}"/>
              </a:ext>
            </a:extLst>
          </p:cNvPr>
          <p:cNvGrpSpPr/>
          <p:nvPr/>
        </p:nvGrpSpPr>
        <p:grpSpPr>
          <a:xfrm>
            <a:off x="667960" y="1908877"/>
            <a:ext cx="7808079" cy="1325746"/>
            <a:chOff x="652971" y="2122844"/>
            <a:chExt cx="7808079" cy="1325746"/>
          </a:xfrm>
        </p:grpSpPr>
        <p:sp>
          <p:nvSpPr>
            <p:cNvPr id="3" name="TextBox 2">
              <a:extLst>
                <a:ext uri="{FF2B5EF4-FFF2-40B4-BE49-F238E27FC236}">
                  <a16:creationId xmlns:a16="http://schemas.microsoft.com/office/drawing/2014/main" id="{BCC14A90-2E48-4417-183C-323A2ADB51DB}"/>
                </a:ext>
              </a:extLst>
            </p:cNvPr>
            <p:cNvSpPr txBox="1"/>
            <p:nvPr/>
          </p:nvSpPr>
          <p:spPr>
            <a:xfrm>
              <a:off x="652971" y="2122844"/>
              <a:ext cx="2595900" cy="1323439"/>
            </a:xfrm>
            <a:prstGeom prst="rect">
              <a:avLst/>
            </a:prstGeom>
            <a:noFill/>
          </p:spPr>
          <p:txBody>
            <a:bodyPr wrap="square" rtlCol="0">
              <a:spAutoFit/>
            </a:bodyPr>
            <a:lstStyle/>
            <a:p>
              <a:pPr algn="ctr"/>
              <a:r>
                <a:rPr lang="en-US" sz="4400" dirty="0">
                  <a:solidFill>
                    <a:srgbClr val="002060"/>
                  </a:solidFill>
                  <a:latin typeface="Avenir Book" panose="02000503020000020003" pitchFamily="2" charset="0"/>
                </a:rPr>
                <a:t>Process</a:t>
              </a:r>
              <a:r>
                <a:rPr lang="en-US" sz="6600" dirty="0">
                  <a:solidFill>
                    <a:srgbClr val="002060"/>
                  </a:solidFill>
                  <a:latin typeface="Avenir Book" panose="02000503020000020003" pitchFamily="2" charset="0"/>
                </a:rPr>
                <a:t> </a:t>
              </a:r>
            </a:p>
            <a:p>
              <a:endParaRPr lang="en-US" dirty="0"/>
            </a:p>
          </p:txBody>
        </p:sp>
        <p:sp>
          <p:nvSpPr>
            <p:cNvPr id="4" name="Right Arrow 3">
              <a:extLst>
                <a:ext uri="{FF2B5EF4-FFF2-40B4-BE49-F238E27FC236}">
                  <a16:creationId xmlns:a16="http://schemas.microsoft.com/office/drawing/2014/main" id="{2E34D06E-3FBE-F2C6-8ECE-3817BFAC89E5}"/>
                </a:ext>
              </a:extLst>
            </p:cNvPr>
            <p:cNvSpPr/>
            <p:nvPr/>
          </p:nvSpPr>
          <p:spPr>
            <a:xfrm>
              <a:off x="3072138" y="2719504"/>
              <a:ext cx="563996" cy="145997"/>
            </a:xfrm>
            <a:prstGeom prst="rightArrow">
              <a:avLst/>
            </a:prstGeom>
            <a:solidFill>
              <a:srgbClr val="002060"/>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906FE6-76BE-8A36-9E5F-252FC862C88D}"/>
                </a:ext>
              </a:extLst>
            </p:cNvPr>
            <p:cNvSpPr txBox="1"/>
            <p:nvPr/>
          </p:nvSpPr>
          <p:spPr>
            <a:xfrm>
              <a:off x="3554928" y="2125151"/>
              <a:ext cx="1913215" cy="1323439"/>
            </a:xfrm>
            <a:prstGeom prst="rect">
              <a:avLst/>
            </a:prstGeom>
            <a:noFill/>
          </p:spPr>
          <p:txBody>
            <a:bodyPr wrap="square" rtlCol="0">
              <a:spAutoFit/>
            </a:bodyPr>
            <a:lstStyle/>
            <a:p>
              <a:pPr algn="ctr"/>
              <a:r>
                <a:rPr lang="en-US" sz="4400" dirty="0">
                  <a:solidFill>
                    <a:srgbClr val="002060"/>
                  </a:solidFill>
                  <a:latin typeface="Avenir Book" panose="02000503020000020003" pitchFamily="2" charset="0"/>
                </a:rPr>
                <a:t>Goals</a:t>
              </a:r>
              <a:r>
                <a:rPr lang="en-US" sz="6600" dirty="0">
                  <a:solidFill>
                    <a:srgbClr val="002060"/>
                  </a:solidFill>
                  <a:latin typeface="Avenir Book" panose="02000503020000020003" pitchFamily="2" charset="0"/>
                </a:rPr>
                <a:t> </a:t>
              </a:r>
            </a:p>
            <a:p>
              <a:endParaRPr lang="en-US" dirty="0"/>
            </a:p>
          </p:txBody>
        </p:sp>
        <p:sp>
          <p:nvSpPr>
            <p:cNvPr id="7" name="Right Arrow 6">
              <a:extLst>
                <a:ext uri="{FF2B5EF4-FFF2-40B4-BE49-F238E27FC236}">
                  <a16:creationId xmlns:a16="http://schemas.microsoft.com/office/drawing/2014/main" id="{9A772B01-717D-1B33-223A-EA0768A30F40}"/>
                </a:ext>
              </a:extLst>
            </p:cNvPr>
            <p:cNvSpPr/>
            <p:nvPr/>
          </p:nvSpPr>
          <p:spPr>
            <a:xfrm>
              <a:off x="5409092" y="2719503"/>
              <a:ext cx="563996" cy="145997"/>
            </a:xfrm>
            <a:prstGeom prst="rightArrow">
              <a:avLst/>
            </a:prstGeom>
            <a:solidFill>
              <a:srgbClr val="002060"/>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6F2E92-F9E7-7F56-0060-C0BD5FB0C8B8}"/>
                </a:ext>
              </a:extLst>
            </p:cNvPr>
            <p:cNvSpPr txBox="1"/>
            <p:nvPr/>
          </p:nvSpPr>
          <p:spPr>
            <a:xfrm>
              <a:off x="5975047" y="2122844"/>
              <a:ext cx="2486003" cy="1323439"/>
            </a:xfrm>
            <a:prstGeom prst="rect">
              <a:avLst/>
            </a:prstGeom>
            <a:noFill/>
          </p:spPr>
          <p:txBody>
            <a:bodyPr wrap="square" rtlCol="0">
              <a:spAutoFit/>
            </a:bodyPr>
            <a:lstStyle/>
            <a:p>
              <a:pPr algn="ctr"/>
              <a:r>
                <a:rPr lang="en-US" sz="4400" dirty="0">
                  <a:solidFill>
                    <a:srgbClr val="002060"/>
                  </a:solidFill>
                  <a:latin typeface="Avenir Book" panose="02000503020000020003" pitchFamily="2" charset="0"/>
                </a:rPr>
                <a:t>Strategy</a:t>
              </a:r>
              <a:r>
                <a:rPr lang="en-US" sz="6600" dirty="0">
                  <a:solidFill>
                    <a:srgbClr val="002060"/>
                  </a:solidFill>
                  <a:latin typeface="Avenir Book" panose="02000503020000020003" pitchFamily="2" charset="0"/>
                </a:rPr>
                <a:t> </a:t>
              </a:r>
            </a:p>
            <a:p>
              <a:endParaRPr lang="en-US" dirty="0"/>
            </a:p>
          </p:txBody>
        </p:sp>
      </p:grpSp>
    </p:spTree>
    <p:extLst>
      <p:ext uri="{BB962C8B-B14F-4D97-AF65-F5344CB8AC3E}">
        <p14:creationId xmlns:p14="http://schemas.microsoft.com/office/powerpoint/2010/main" val="1532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C95A7522-7405-21BD-CD33-C78AD03F95DE}"/>
            </a:ext>
          </a:extLst>
        </p:cNvPr>
        <p:cNvGrpSpPr/>
        <p:nvPr/>
      </p:nvGrpSpPr>
      <p:grpSpPr>
        <a:xfrm>
          <a:off x="0" y="0"/>
          <a:ext cx="0" cy="0"/>
          <a:chOff x="0" y="0"/>
          <a:chExt cx="0" cy="0"/>
        </a:xfrm>
      </p:grpSpPr>
      <p:pic>
        <p:nvPicPr>
          <p:cNvPr id="7" name="Picture 6" descr="A close-up of a sign&#10;&#10;Description automatically generated">
            <a:extLst>
              <a:ext uri="{FF2B5EF4-FFF2-40B4-BE49-F238E27FC236}">
                <a16:creationId xmlns:a16="http://schemas.microsoft.com/office/drawing/2014/main" id="{7D6247F0-E750-F931-0C4B-BAEE453602CD}"/>
              </a:ext>
            </a:extLst>
          </p:cNvPr>
          <p:cNvPicPr>
            <a:picLocks noChangeAspect="1"/>
          </p:cNvPicPr>
          <p:nvPr/>
        </p:nvPicPr>
        <p:blipFill>
          <a:blip r:embed="rId3"/>
          <a:stretch>
            <a:fillRect/>
          </a:stretch>
        </p:blipFill>
        <p:spPr>
          <a:xfrm>
            <a:off x="246184" y="168197"/>
            <a:ext cx="8651631" cy="4807105"/>
          </a:xfrm>
          <a:prstGeom prst="rect">
            <a:avLst/>
          </a:prstGeom>
        </p:spPr>
      </p:pic>
    </p:spTree>
    <p:extLst>
      <p:ext uri="{BB962C8B-B14F-4D97-AF65-F5344CB8AC3E}">
        <p14:creationId xmlns:p14="http://schemas.microsoft.com/office/powerpoint/2010/main" val="181060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99E23-060C-1F08-CCCC-001AB2A05C6C}"/>
            </a:ext>
          </a:extLst>
        </p:cNvPr>
        <p:cNvGrpSpPr/>
        <p:nvPr/>
      </p:nvGrpSpPr>
      <p:grpSpPr>
        <a:xfrm>
          <a:off x="0" y="0"/>
          <a:ext cx="0" cy="0"/>
          <a:chOff x="0" y="0"/>
          <a:chExt cx="0" cy="0"/>
        </a:xfrm>
      </p:grpSpPr>
      <p:pic>
        <p:nvPicPr>
          <p:cNvPr id="3076" name="Picture 4" descr="Disclaimer Word Over White Background 3D illustration of a rubber stamp with the word disclaimer stamped over white background. disclaimer stock pictures, royalty-free photos &amp; images">
            <a:extLst>
              <a:ext uri="{FF2B5EF4-FFF2-40B4-BE49-F238E27FC236}">
                <a16:creationId xmlns:a16="http://schemas.microsoft.com/office/drawing/2014/main" id="{BC587FBF-E73F-192B-C070-0E335655A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905" y="389483"/>
            <a:ext cx="6762190" cy="450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357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882C2-4967-6CB4-E807-8D8BB27F50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A27C48F-7C9C-D5D4-1454-80894FAEB168}"/>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3733C2-615E-3C0A-36C2-182BF53ECC57}"/>
              </a:ext>
            </a:extLst>
          </p:cNvPr>
          <p:cNvSpPr txBox="1"/>
          <p:nvPr/>
        </p:nvSpPr>
        <p:spPr>
          <a:xfrm>
            <a:off x="903889" y="1340643"/>
            <a:ext cx="7336221" cy="2462213"/>
          </a:xfrm>
          <a:prstGeom prst="rect">
            <a:avLst/>
          </a:prstGeom>
          <a:noFill/>
        </p:spPr>
        <p:txBody>
          <a:bodyPr wrap="square" rtlCol="0">
            <a:spAutoFit/>
          </a:bodyPr>
          <a:lstStyle/>
          <a:p>
            <a:pPr algn="ctr"/>
            <a:r>
              <a:rPr lang="en-US" sz="2000" dirty="0">
                <a:solidFill>
                  <a:srgbClr val="002060"/>
                </a:solidFill>
                <a:latin typeface="Avenir Book" panose="02000503020000020003" pitchFamily="2" charset="0"/>
              </a:rPr>
              <a:t>Time...Lots of It</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Built in Trust and Relationships</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Constant Contact</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Manpower</a:t>
            </a:r>
          </a:p>
          <a:p>
            <a:endParaRPr lang="en-US" dirty="0"/>
          </a:p>
        </p:txBody>
      </p:sp>
      <p:sp>
        <p:nvSpPr>
          <p:cNvPr id="4" name="TextBox 3">
            <a:extLst>
              <a:ext uri="{FF2B5EF4-FFF2-40B4-BE49-F238E27FC236}">
                <a16:creationId xmlns:a16="http://schemas.microsoft.com/office/drawing/2014/main" id="{B9E8AE60-664B-692A-3B7E-279935707DEF}"/>
              </a:ext>
            </a:extLst>
          </p:cNvPr>
          <p:cNvSpPr txBox="1"/>
          <p:nvPr/>
        </p:nvSpPr>
        <p:spPr>
          <a:xfrm>
            <a:off x="903888" y="403940"/>
            <a:ext cx="7336221" cy="584775"/>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Why a Harvest the School?</a:t>
            </a:r>
            <a:endParaRPr lang="en-US" sz="700" dirty="0"/>
          </a:p>
        </p:txBody>
      </p:sp>
    </p:spTree>
    <p:extLst>
      <p:ext uri="{BB962C8B-B14F-4D97-AF65-F5344CB8AC3E}">
        <p14:creationId xmlns:p14="http://schemas.microsoft.com/office/powerpoint/2010/main" val="75720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35B81-68B9-6F35-73A4-63EC766513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9533680-4B3E-E6E9-FBAB-61844D11F707}"/>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3AADFFD-4289-CAF3-3B82-0A2A2DCB0DB0}"/>
              </a:ext>
            </a:extLst>
          </p:cNvPr>
          <p:cNvSpPr txBox="1"/>
          <p:nvPr/>
        </p:nvSpPr>
        <p:spPr>
          <a:xfrm>
            <a:off x="903888" y="403940"/>
            <a:ext cx="7336221" cy="584775"/>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An Amazing Opportunity</a:t>
            </a:r>
            <a:endParaRPr lang="en-US" sz="700" dirty="0"/>
          </a:p>
        </p:txBody>
      </p:sp>
      <p:pic>
        <p:nvPicPr>
          <p:cNvPr id="12290" name="Picture 2" descr="Clearance soap box politics on Sale POLITICIANS USED TO STAND ON SOAP  BOXES. Now they just take turns Michael Crandal CNG">
            <a:extLst>
              <a:ext uri="{FF2B5EF4-FFF2-40B4-BE49-F238E27FC236}">
                <a16:creationId xmlns:a16="http://schemas.microsoft.com/office/drawing/2014/main" id="{9B71DD9C-65B8-201D-3763-E663E1F6B2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10" t="5658" r="5396" b="1799"/>
          <a:stretch/>
        </p:blipFill>
        <p:spPr bwMode="auto">
          <a:xfrm>
            <a:off x="2227682" y="1307432"/>
            <a:ext cx="4688635" cy="316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116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7349D-22F0-39F0-D78F-84A612ADDF0C}"/>
            </a:ext>
          </a:extLst>
        </p:cNvPr>
        <p:cNvGrpSpPr/>
        <p:nvPr/>
      </p:nvGrpSpPr>
      <p:grpSpPr>
        <a:xfrm>
          <a:off x="0" y="0"/>
          <a:ext cx="0" cy="0"/>
          <a:chOff x="0" y="0"/>
          <a:chExt cx="0" cy="0"/>
        </a:xfrm>
      </p:grpSpPr>
      <p:pic>
        <p:nvPicPr>
          <p:cNvPr id="3" name="Picture 2" descr="A graph of a number of students&#10;&#10;Description automatically generated with medium confidence">
            <a:extLst>
              <a:ext uri="{FF2B5EF4-FFF2-40B4-BE49-F238E27FC236}">
                <a16:creationId xmlns:a16="http://schemas.microsoft.com/office/drawing/2014/main" id="{BBD15146-3ECD-4054-00A5-0DC624D4EB01}"/>
              </a:ext>
            </a:extLst>
          </p:cNvPr>
          <p:cNvPicPr>
            <a:picLocks noChangeAspect="1"/>
          </p:cNvPicPr>
          <p:nvPr/>
        </p:nvPicPr>
        <p:blipFill>
          <a:blip r:embed="rId2"/>
          <a:stretch>
            <a:fillRect/>
          </a:stretch>
        </p:blipFill>
        <p:spPr>
          <a:xfrm>
            <a:off x="1363133" y="137751"/>
            <a:ext cx="6417734" cy="4867997"/>
          </a:xfrm>
          <a:prstGeom prst="rect">
            <a:avLst/>
          </a:prstGeom>
        </p:spPr>
      </p:pic>
    </p:spTree>
    <p:extLst>
      <p:ext uri="{BB962C8B-B14F-4D97-AF65-F5344CB8AC3E}">
        <p14:creationId xmlns:p14="http://schemas.microsoft.com/office/powerpoint/2010/main" val="560084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5B0FA-6EF1-8269-967C-03BBBAF889D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6508D4-8F3C-15FE-0F11-D077F82BBAAD}"/>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8FF4EC-B65A-F883-0FBF-F60DAD140639}"/>
              </a:ext>
            </a:extLst>
          </p:cNvPr>
          <p:cNvSpPr txBox="1"/>
          <p:nvPr/>
        </p:nvSpPr>
        <p:spPr>
          <a:xfrm>
            <a:off x="903888" y="403940"/>
            <a:ext cx="7336221" cy="584775"/>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An Amazing Opportunity</a:t>
            </a:r>
            <a:endParaRPr lang="en-US" sz="700" dirty="0"/>
          </a:p>
        </p:txBody>
      </p:sp>
      <p:pic>
        <p:nvPicPr>
          <p:cNvPr id="5" name="Picture 2">
            <a:extLst>
              <a:ext uri="{FF2B5EF4-FFF2-40B4-BE49-F238E27FC236}">
                <a16:creationId xmlns:a16="http://schemas.microsoft.com/office/drawing/2014/main" id="{F08A6552-731D-B4E6-59E3-AB0E7A41E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802" y="1234016"/>
            <a:ext cx="3401021" cy="340102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78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38E39FD2-67A2-5AC6-D58A-FB61D886D502}"/>
            </a:ext>
          </a:extLst>
        </p:cNvPr>
        <p:cNvGrpSpPr/>
        <p:nvPr/>
      </p:nvGrpSpPr>
      <p:grpSpPr>
        <a:xfrm>
          <a:off x="0" y="0"/>
          <a:ext cx="0" cy="0"/>
          <a:chOff x="0" y="0"/>
          <a:chExt cx="0" cy="0"/>
        </a:xfrm>
      </p:grpSpPr>
      <p:pic>
        <p:nvPicPr>
          <p:cNvPr id="7" name="Picture 6" descr="A close-up of a sign&#10;&#10;Description automatically generated">
            <a:extLst>
              <a:ext uri="{FF2B5EF4-FFF2-40B4-BE49-F238E27FC236}">
                <a16:creationId xmlns:a16="http://schemas.microsoft.com/office/drawing/2014/main" id="{AC49B8B3-EE78-C465-07CE-49B8D6E994BC}"/>
              </a:ext>
            </a:extLst>
          </p:cNvPr>
          <p:cNvPicPr>
            <a:picLocks noChangeAspect="1"/>
          </p:cNvPicPr>
          <p:nvPr/>
        </p:nvPicPr>
        <p:blipFill>
          <a:blip r:embed="rId3"/>
          <a:stretch>
            <a:fillRect/>
          </a:stretch>
        </p:blipFill>
        <p:spPr>
          <a:xfrm>
            <a:off x="246184" y="168197"/>
            <a:ext cx="8651631" cy="4807105"/>
          </a:xfrm>
          <a:prstGeom prst="rect">
            <a:avLst/>
          </a:prstGeom>
        </p:spPr>
      </p:pic>
    </p:spTree>
    <p:extLst>
      <p:ext uri="{BB962C8B-B14F-4D97-AF65-F5344CB8AC3E}">
        <p14:creationId xmlns:p14="http://schemas.microsoft.com/office/powerpoint/2010/main" val="770513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6F53-AC86-4140-9495-67C201B7C0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68A1F0-B6BF-31EC-BD55-BF82F808B991}"/>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9F1057-3D4B-AD2B-3E7A-6B1833C00A11}"/>
              </a:ext>
            </a:extLst>
          </p:cNvPr>
          <p:cNvSpPr txBox="1"/>
          <p:nvPr/>
        </p:nvSpPr>
        <p:spPr>
          <a:xfrm>
            <a:off x="903889" y="1340643"/>
            <a:ext cx="7336221" cy="1846659"/>
          </a:xfrm>
          <a:prstGeom prst="rect">
            <a:avLst/>
          </a:prstGeom>
          <a:noFill/>
        </p:spPr>
        <p:txBody>
          <a:bodyPr wrap="square" rtlCol="0">
            <a:spAutoFit/>
          </a:bodyPr>
          <a:lstStyle/>
          <a:p>
            <a:pPr algn="ctr"/>
            <a:r>
              <a:rPr lang="en-US" sz="2000" dirty="0">
                <a:solidFill>
                  <a:srgbClr val="002060"/>
                </a:solidFill>
                <a:latin typeface="Avenir Book" panose="02000503020000020003" pitchFamily="2" charset="0"/>
              </a:rPr>
              <a:t>We Are </a:t>
            </a:r>
            <a:r>
              <a:rPr lang="en-US" sz="2000" u="sng" dirty="0">
                <a:solidFill>
                  <a:srgbClr val="002060"/>
                </a:solidFill>
                <a:latin typeface="Avenir Book" panose="02000503020000020003" pitchFamily="2" charset="0"/>
              </a:rPr>
              <a:t>All</a:t>
            </a:r>
            <a:r>
              <a:rPr lang="en-US" sz="2000" dirty="0">
                <a:solidFill>
                  <a:srgbClr val="002060"/>
                </a:solidFill>
                <a:latin typeface="Avenir Book" panose="02000503020000020003" pitchFamily="2" charset="0"/>
              </a:rPr>
              <a:t> In</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Get to Know Your People – Spiritual Life Survey</a:t>
            </a:r>
          </a:p>
          <a:p>
            <a:pPr algn="ctr"/>
            <a:endParaRPr lang="en-US" sz="2000" dirty="0">
              <a:solidFill>
                <a:srgbClr val="002060"/>
              </a:solidFill>
              <a:latin typeface="Avenir Book" panose="02000503020000020003" pitchFamily="2" charset="0"/>
            </a:endParaRPr>
          </a:p>
          <a:p>
            <a:pPr algn="ctr"/>
            <a:endParaRPr lang="en-US" sz="2000" dirty="0">
              <a:solidFill>
                <a:srgbClr val="002060"/>
              </a:solidFill>
              <a:latin typeface="Avenir Book" panose="02000503020000020003" pitchFamily="2" charset="0"/>
            </a:endParaRPr>
          </a:p>
          <a:p>
            <a:endParaRPr lang="en-US" dirty="0"/>
          </a:p>
        </p:txBody>
      </p:sp>
      <p:sp>
        <p:nvSpPr>
          <p:cNvPr id="4" name="TextBox 3">
            <a:extLst>
              <a:ext uri="{FF2B5EF4-FFF2-40B4-BE49-F238E27FC236}">
                <a16:creationId xmlns:a16="http://schemas.microsoft.com/office/drawing/2014/main" id="{7FC8F447-0E36-4870-825F-A3B6F80C77CA}"/>
              </a:ext>
            </a:extLst>
          </p:cNvPr>
          <p:cNvSpPr txBox="1"/>
          <p:nvPr/>
        </p:nvSpPr>
        <p:spPr>
          <a:xfrm>
            <a:off x="903888" y="403940"/>
            <a:ext cx="7336221" cy="584775"/>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Harvest Strategy</a:t>
            </a:r>
            <a:endParaRPr lang="en-US" sz="700" dirty="0"/>
          </a:p>
        </p:txBody>
      </p:sp>
    </p:spTree>
    <p:extLst>
      <p:ext uri="{BB962C8B-B14F-4D97-AF65-F5344CB8AC3E}">
        <p14:creationId xmlns:p14="http://schemas.microsoft.com/office/powerpoint/2010/main" val="2659902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986887-1895-4651-ACC9-83650273A53C}"/>
              </a:ext>
            </a:extLst>
          </p:cNvPr>
          <p:cNvPicPr>
            <a:picLocks noChangeAspect="1"/>
          </p:cNvPicPr>
          <p:nvPr/>
        </p:nvPicPr>
        <p:blipFill>
          <a:blip r:embed="rId3"/>
          <a:stretch>
            <a:fillRect/>
          </a:stretch>
        </p:blipFill>
        <p:spPr>
          <a:xfrm>
            <a:off x="41771" y="200892"/>
            <a:ext cx="9021744" cy="4668444"/>
          </a:xfrm>
          <a:prstGeom prst="rect">
            <a:avLst/>
          </a:prstGeom>
        </p:spPr>
      </p:pic>
    </p:spTree>
    <p:extLst>
      <p:ext uri="{BB962C8B-B14F-4D97-AF65-F5344CB8AC3E}">
        <p14:creationId xmlns:p14="http://schemas.microsoft.com/office/powerpoint/2010/main" val="205421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flipV="1">
            <a:off x="3091560" y="1047828"/>
            <a:ext cx="12389" cy="3473063"/>
          </a:xfrm>
          <a:prstGeom prst="line">
            <a:avLst/>
          </a:prstGeom>
          <a:ln w="47625" cap="flat">
            <a:solidFill>
              <a:srgbClr val="FFFFFF"/>
            </a:solidFill>
            <a:prstDash val="solid"/>
            <a:headEnd type="none" w="sm" len="sm"/>
            <a:tailEnd type="none" w="sm" len="sm"/>
          </a:ln>
        </p:spPr>
        <p:txBody>
          <a:bodyPr/>
          <a:lstStyle/>
          <a:p>
            <a:pPr defTabSz="457200">
              <a:buClrTx/>
            </a:pPr>
            <a:endParaRPr lang="en-US" sz="900" kern="1200">
              <a:solidFill>
                <a:prstClr val="black"/>
              </a:solidFill>
              <a:latin typeface="Calibri"/>
              <a:ea typeface="+mn-ea"/>
              <a:cs typeface="+mn-cs"/>
            </a:endParaRPr>
          </a:p>
        </p:txBody>
      </p:sp>
      <p:sp>
        <p:nvSpPr>
          <p:cNvPr id="3" name="AutoShape 3"/>
          <p:cNvSpPr/>
          <p:nvPr/>
        </p:nvSpPr>
        <p:spPr>
          <a:xfrm>
            <a:off x="349837" y="2778165"/>
            <a:ext cx="8444327" cy="12389"/>
          </a:xfrm>
          <a:prstGeom prst="line">
            <a:avLst/>
          </a:prstGeom>
          <a:ln w="47625" cap="flat">
            <a:solidFill>
              <a:srgbClr val="FFFFFF"/>
            </a:solidFill>
            <a:prstDash val="solid"/>
            <a:headEnd type="none" w="sm" len="sm"/>
            <a:tailEnd type="none" w="sm" len="sm"/>
          </a:ln>
        </p:spPr>
        <p:txBody>
          <a:bodyPr/>
          <a:lstStyle/>
          <a:p>
            <a:pPr defTabSz="457200">
              <a:buClrTx/>
            </a:pPr>
            <a:endParaRPr lang="en-US" sz="900" kern="1200">
              <a:solidFill>
                <a:prstClr val="black"/>
              </a:solidFill>
              <a:latin typeface="Calibri"/>
              <a:ea typeface="+mn-ea"/>
              <a:cs typeface="+mn-cs"/>
            </a:endParaRPr>
          </a:p>
        </p:txBody>
      </p:sp>
      <p:sp>
        <p:nvSpPr>
          <p:cNvPr id="4" name="AutoShape 4"/>
          <p:cNvSpPr/>
          <p:nvPr/>
        </p:nvSpPr>
        <p:spPr>
          <a:xfrm flipH="1" flipV="1">
            <a:off x="5992349" y="1047828"/>
            <a:ext cx="12389" cy="3473063"/>
          </a:xfrm>
          <a:prstGeom prst="line">
            <a:avLst/>
          </a:prstGeom>
          <a:ln w="47625" cap="flat">
            <a:solidFill>
              <a:srgbClr val="FFFFFF"/>
            </a:solidFill>
            <a:prstDash val="solid"/>
            <a:headEnd type="none" w="sm" len="sm"/>
            <a:tailEnd type="none" w="sm" len="sm"/>
          </a:ln>
        </p:spPr>
        <p:txBody>
          <a:bodyPr/>
          <a:lstStyle/>
          <a:p>
            <a:pPr defTabSz="457200">
              <a:buClrTx/>
            </a:pPr>
            <a:endParaRPr lang="en-US" sz="900" kern="1200">
              <a:solidFill>
                <a:prstClr val="black"/>
              </a:solidFill>
              <a:latin typeface="Calibri"/>
              <a:ea typeface="+mn-ea"/>
              <a:cs typeface="+mn-cs"/>
            </a:endParaRPr>
          </a:p>
        </p:txBody>
      </p:sp>
      <p:sp>
        <p:nvSpPr>
          <p:cNvPr id="5" name="Freeform 5"/>
          <p:cNvSpPr/>
          <p:nvPr/>
        </p:nvSpPr>
        <p:spPr>
          <a:xfrm>
            <a:off x="1538087" y="1282872"/>
            <a:ext cx="258351" cy="267375"/>
          </a:xfrm>
          <a:custGeom>
            <a:avLst/>
            <a:gdLst/>
            <a:ahLst/>
            <a:cxnLst/>
            <a:rect l="l" t="t" r="r" b="b"/>
            <a:pathLst>
              <a:path w="516702" h="534750">
                <a:moveTo>
                  <a:pt x="0" y="0"/>
                </a:moveTo>
                <a:lnTo>
                  <a:pt x="516702" y="0"/>
                </a:lnTo>
                <a:lnTo>
                  <a:pt x="516702" y="534750"/>
                </a:lnTo>
                <a:lnTo>
                  <a:pt x="0" y="534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6" name="Freeform 6"/>
          <p:cNvSpPr/>
          <p:nvPr/>
        </p:nvSpPr>
        <p:spPr>
          <a:xfrm>
            <a:off x="4441070" y="1266101"/>
            <a:ext cx="275215" cy="291233"/>
          </a:xfrm>
          <a:custGeom>
            <a:avLst/>
            <a:gdLst/>
            <a:ahLst/>
            <a:cxnLst/>
            <a:rect l="l" t="t" r="r" b="b"/>
            <a:pathLst>
              <a:path w="550430" h="582465">
                <a:moveTo>
                  <a:pt x="0" y="0"/>
                </a:moveTo>
                <a:lnTo>
                  <a:pt x="550430" y="0"/>
                </a:lnTo>
                <a:lnTo>
                  <a:pt x="550430" y="582465"/>
                </a:lnTo>
                <a:lnTo>
                  <a:pt x="0" y="582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7" name="TextBox 7"/>
          <p:cNvSpPr txBox="1"/>
          <p:nvPr/>
        </p:nvSpPr>
        <p:spPr>
          <a:xfrm>
            <a:off x="541771" y="1387984"/>
            <a:ext cx="2250983" cy="859723"/>
          </a:xfrm>
          <a:prstGeom prst="rect">
            <a:avLst/>
          </a:prstGeom>
        </p:spPr>
        <p:txBody>
          <a:bodyPr lIns="0" tIns="0" rIns="0" bIns="0" rtlCol="0" anchor="t">
            <a:spAutoFit/>
          </a:bodyPr>
          <a:lstStyle/>
          <a:p>
            <a:pPr algn="ctr" defTabSz="457200">
              <a:lnSpc>
                <a:spcPts val="2298"/>
              </a:lnSpc>
              <a:buClrTx/>
            </a:pPr>
            <a:r>
              <a:rPr lang="en-US" sz="1665" kern="1200">
                <a:solidFill>
                  <a:srgbClr val="FFFFFF"/>
                </a:solidFill>
                <a:latin typeface="Gotham 3"/>
                <a:ea typeface="Gotham 3"/>
                <a:cs typeface="Gotham 3"/>
                <a:sym typeface="Gotham 3"/>
              </a:rPr>
              <a:t>Unchurched By </a:t>
            </a:r>
          </a:p>
          <a:p>
            <a:pPr algn="ctr" defTabSz="457200">
              <a:lnSpc>
                <a:spcPts val="2298"/>
              </a:lnSpc>
              <a:buClrTx/>
            </a:pPr>
            <a:r>
              <a:rPr lang="en-US" sz="1665" kern="1200">
                <a:solidFill>
                  <a:srgbClr val="FFFFFF"/>
                </a:solidFill>
                <a:latin typeface="Gotham 3"/>
                <a:ea typeface="Gotham 3"/>
                <a:cs typeface="Gotham 3"/>
                <a:sym typeface="Gotham 3"/>
              </a:rPr>
              <a:t>Worship Attendance</a:t>
            </a:r>
          </a:p>
          <a:p>
            <a:pPr algn="ctr" defTabSz="457200">
              <a:lnSpc>
                <a:spcPts val="2298"/>
              </a:lnSpc>
              <a:buClrTx/>
            </a:pPr>
            <a:r>
              <a:rPr lang="en-US" sz="1665" kern="1200">
                <a:solidFill>
                  <a:srgbClr val="FFFFFF"/>
                </a:solidFill>
                <a:latin typeface="Gotham 3"/>
                <a:ea typeface="Gotham 3"/>
                <a:cs typeface="Gotham 3"/>
                <a:sym typeface="Gotham 3"/>
              </a:rPr>
              <a:t>&lt; 2X month</a:t>
            </a:r>
          </a:p>
        </p:txBody>
      </p:sp>
      <p:grpSp>
        <p:nvGrpSpPr>
          <p:cNvPr id="8" name="Group 8"/>
          <p:cNvGrpSpPr/>
          <p:nvPr/>
        </p:nvGrpSpPr>
        <p:grpSpPr>
          <a:xfrm>
            <a:off x="6147805" y="896780"/>
            <a:ext cx="2606534" cy="1771964"/>
            <a:chOff x="-356597" y="-356597"/>
            <a:chExt cx="6950756" cy="4725235"/>
          </a:xfrm>
        </p:grpSpPr>
        <p:pic>
          <p:nvPicPr>
            <p:cNvPr id="9" name="Picture 9"/>
            <p:cNvPicPr>
              <a:picLocks noChangeAspect="1"/>
            </p:cNvPicPr>
            <p:nvPr/>
          </p:nvPicPr>
          <p:blipFill>
            <a:blip r:embed="rId7"/>
            <a:stretch>
              <a:fillRect/>
            </a:stretch>
          </p:blipFill>
          <p:spPr>
            <a:xfrm>
              <a:off x="-356597" y="-356597"/>
              <a:ext cx="4279164" cy="4279164"/>
            </a:xfrm>
            <a:prstGeom prst="rect">
              <a:avLst/>
            </a:prstGeom>
          </p:spPr>
        </p:pic>
        <p:grpSp>
          <p:nvGrpSpPr>
            <p:cNvPr id="10" name="Group 10"/>
            <p:cNvGrpSpPr/>
            <p:nvPr/>
          </p:nvGrpSpPr>
          <p:grpSpPr>
            <a:xfrm>
              <a:off x="908381" y="908381"/>
              <a:ext cx="1749207" cy="174920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B4D"/>
              </a:solidFill>
            </p:spPr>
            <p:txBody>
              <a:bodyPr/>
              <a:lstStyle/>
              <a:p>
                <a:pPr defTabSz="457200">
                  <a:buClrTx/>
                </a:pPr>
                <a:endParaRPr lang="en-US" sz="900" kern="1200">
                  <a:solidFill>
                    <a:prstClr val="black"/>
                  </a:solidFill>
                  <a:latin typeface="Calibri"/>
                  <a:ea typeface="+mn-ea"/>
                  <a:cs typeface="+mn-cs"/>
                </a:endParaRPr>
              </a:p>
            </p:txBody>
          </p:sp>
          <p:sp>
            <p:nvSpPr>
              <p:cNvPr id="12" name="TextBox 12"/>
              <p:cNvSpPr txBox="1"/>
              <p:nvPr/>
            </p:nvSpPr>
            <p:spPr>
              <a:xfrm>
                <a:off x="76200" y="85725"/>
                <a:ext cx="660400" cy="650875"/>
              </a:xfrm>
              <a:prstGeom prst="rect">
                <a:avLst/>
              </a:prstGeom>
            </p:spPr>
            <p:txBody>
              <a:bodyPr lIns="30849" tIns="30849" rIns="30849" bIns="30849" rtlCol="0" anchor="ctr"/>
              <a:lstStyle/>
              <a:p>
                <a:pPr algn="ctr" defTabSz="457200">
                  <a:lnSpc>
                    <a:spcPts val="1332"/>
                  </a:lnSpc>
                  <a:buClrTx/>
                </a:pPr>
                <a:endParaRPr sz="900" kern="1200">
                  <a:solidFill>
                    <a:prstClr val="black"/>
                  </a:solidFill>
                  <a:latin typeface="Calibri"/>
                  <a:ea typeface="+mn-ea"/>
                  <a:cs typeface="+mn-cs"/>
                </a:endParaRPr>
              </a:p>
            </p:txBody>
          </p:sp>
        </p:grpSp>
        <p:sp>
          <p:nvSpPr>
            <p:cNvPr id="13" name="TextBox 13"/>
            <p:cNvSpPr txBox="1"/>
            <p:nvPr/>
          </p:nvSpPr>
          <p:spPr>
            <a:xfrm>
              <a:off x="932368" y="1219682"/>
              <a:ext cx="1771026" cy="872890"/>
            </a:xfrm>
            <a:prstGeom prst="rect">
              <a:avLst/>
            </a:prstGeom>
          </p:spPr>
          <p:txBody>
            <a:bodyPr lIns="0" tIns="0" rIns="0" bIns="0" rtlCol="0" anchor="t">
              <a:spAutoFit/>
            </a:bodyPr>
            <a:lstStyle/>
            <a:p>
              <a:pPr algn="ctr" defTabSz="457200">
                <a:lnSpc>
                  <a:spcPts val="2782"/>
                </a:lnSpc>
                <a:buClrTx/>
              </a:pPr>
              <a:r>
                <a:rPr lang="en-US" sz="1987" kern="1200">
                  <a:solidFill>
                    <a:srgbClr val="00FFB3"/>
                  </a:solidFill>
                  <a:latin typeface="Gotham 1"/>
                  <a:ea typeface="Gotham 1"/>
                  <a:cs typeface="Gotham 1"/>
                  <a:sym typeface="Gotham 1"/>
                </a:rPr>
                <a:t>41%</a:t>
              </a:r>
            </a:p>
          </p:txBody>
        </p:sp>
        <p:sp>
          <p:nvSpPr>
            <p:cNvPr id="14" name="TextBox 14"/>
            <p:cNvSpPr txBox="1"/>
            <p:nvPr/>
          </p:nvSpPr>
          <p:spPr>
            <a:xfrm>
              <a:off x="0" y="3650494"/>
              <a:ext cx="6594159" cy="718144"/>
            </a:xfrm>
            <a:prstGeom prst="rect">
              <a:avLst/>
            </a:prstGeom>
          </p:spPr>
          <p:txBody>
            <a:bodyPr lIns="0" tIns="0" rIns="0" bIns="0" rtlCol="0" anchor="t">
              <a:spAutoFit/>
            </a:bodyPr>
            <a:lstStyle/>
            <a:p>
              <a:pPr algn="ctr" defTabSz="457200">
                <a:lnSpc>
                  <a:spcPts val="2079"/>
                </a:lnSpc>
                <a:buClrTx/>
              </a:pPr>
              <a:r>
                <a:rPr lang="en-US" sz="1873" kern="1200">
                  <a:solidFill>
                    <a:srgbClr val="FFFFFF"/>
                  </a:solidFill>
                  <a:latin typeface="Gotham 1"/>
                  <a:ea typeface="Gotham 1"/>
                  <a:cs typeface="Gotham 1"/>
                  <a:sym typeface="Gotham 1"/>
                </a:rPr>
                <a:t>Doral</a:t>
              </a:r>
            </a:p>
          </p:txBody>
        </p:sp>
        <p:sp>
          <p:nvSpPr>
            <p:cNvPr id="15" name="TextBox 15"/>
            <p:cNvSpPr txBox="1"/>
            <p:nvPr/>
          </p:nvSpPr>
          <p:spPr>
            <a:xfrm>
              <a:off x="3983789" y="647309"/>
              <a:ext cx="2610370" cy="2257028"/>
            </a:xfrm>
            <a:prstGeom prst="rect">
              <a:avLst/>
            </a:prstGeom>
          </p:spPr>
          <p:txBody>
            <a:bodyPr lIns="0" tIns="0" rIns="0" bIns="0" rtlCol="0" anchor="t">
              <a:spAutoFit/>
            </a:bodyPr>
            <a:lstStyle/>
            <a:p>
              <a:pPr defTabSz="457200">
                <a:lnSpc>
                  <a:spcPts val="1386"/>
                </a:lnSpc>
                <a:buClrTx/>
              </a:pPr>
              <a:r>
                <a:rPr lang="en-US" sz="1249" kern="1200">
                  <a:solidFill>
                    <a:srgbClr val="FFFFFF"/>
                  </a:solidFill>
                  <a:latin typeface="Gotham 3"/>
                  <a:ea typeface="Gotham 3"/>
                  <a:cs typeface="Gotham 3"/>
                  <a:sym typeface="Gotham 3"/>
                </a:rPr>
                <a:t>Students</a:t>
              </a:r>
            </a:p>
            <a:p>
              <a:pPr defTabSz="457200">
                <a:lnSpc>
                  <a:spcPts val="1386"/>
                </a:lnSpc>
                <a:buClrTx/>
              </a:pPr>
              <a:r>
                <a:rPr lang="en-US" sz="1249" kern="1200">
                  <a:solidFill>
                    <a:srgbClr val="FFFFFF"/>
                  </a:solidFill>
                  <a:latin typeface="Gotham 3"/>
                  <a:ea typeface="Gotham 3"/>
                  <a:cs typeface="Gotham 3"/>
                  <a:sym typeface="Gotham 3"/>
                </a:rPr>
                <a:t>1160</a:t>
              </a:r>
            </a:p>
            <a:p>
              <a:pPr algn="ctr" defTabSz="457200">
                <a:lnSpc>
                  <a:spcPts val="1040"/>
                </a:lnSpc>
                <a:buClrTx/>
              </a:pPr>
              <a:endParaRPr lang="en-US" sz="1249" kern="1200">
                <a:solidFill>
                  <a:srgbClr val="FFFFFF"/>
                </a:solidFill>
                <a:latin typeface="Gotham 3"/>
                <a:ea typeface="Gotham 3"/>
                <a:cs typeface="Gotham 3"/>
                <a:sym typeface="Gotham 3"/>
              </a:endParaRPr>
            </a:p>
            <a:p>
              <a:pPr defTabSz="457200">
                <a:lnSpc>
                  <a:spcPts val="1386"/>
                </a:lnSpc>
                <a:buClrTx/>
              </a:pPr>
              <a:r>
                <a:rPr lang="en-US" sz="1249" kern="1200">
                  <a:solidFill>
                    <a:srgbClr val="FFFFFF"/>
                  </a:solidFill>
                  <a:latin typeface="Gotham 3"/>
                  <a:ea typeface="Gotham 3"/>
                  <a:cs typeface="Gotham 3"/>
                  <a:sym typeface="Gotham 3"/>
                </a:rPr>
                <a:t>Unchurched</a:t>
              </a:r>
            </a:p>
            <a:p>
              <a:pPr defTabSz="457200">
                <a:lnSpc>
                  <a:spcPts val="1386"/>
                </a:lnSpc>
                <a:buClrTx/>
              </a:pPr>
              <a:r>
                <a:rPr lang="en-US" sz="1249" kern="1200">
                  <a:solidFill>
                    <a:srgbClr val="FFFFFF"/>
                  </a:solidFill>
                  <a:latin typeface="Gotham 3"/>
                  <a:ea typeface="Gotham 3"/>
                  <a:cs typeface="Gotham 3"/>
                  <a:sym typeface="Gotham 3"/>
                </a:rPr>
                <a:t>480</a:t>
              </a:r>
            </a:p>
          </p:txBody>
        </p:sp>
      </p:grpSp>
      <p:sp>
        <p:nvSpPr>
          <p:cNvPr id="16" name="Freeform 16"/>
          <p:cNvSpPr/>
          <p:nvPr/>
        </p:nvSpPr>
        <p:spPr>
          <a:xfrm>
            <a:off x="7918411" y="980404"/>
            <a:ext cx="538164" cy="298681"/>
          </a:xfrm>
          <a:custGeom>
            <a:avLst/>
            <a:gdLst/>
            <a:ahLst/>
            <a:cxnLst/>
            <a:rect l="l" t="t" r="r" b="b"/>
            <a:pathLst>
              <a:path w="1076328" h="597362">
                <a:moveTo>
                  <a:pt x="0" y="0"/>
                </a:moveTo>
                <a:lnTo>
                  <a:pt x="1076327" y="0"/>
                </a:lnTo>
                <a:lnTo>
                  <a:pt x="1076327" y="597362"/>
                </a:lnTo>
                <a:lnTo>
                  <a:pt x="0" y="5973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grpSp>
        <p:nvGrpSpPr>
          <p:cNvPr id="17" name="Group 17"/>
          <p:cNvGrpSpPr/>
          <p:nvPr/>
        </p:nvGrpSpPr>
        <p:grpSpPr>
          <a:xfrm>
            <a:off x="3178020" y="919045"/>
            <a:ext cx="2606534" cy="1771964"/>
            <a:chOff x="-356597" y="-356597"/>
            <a:chExt cx="6950756" cy="4725235"/>
          </a:xfrm>
        </p:grpSpPr>
        <p:pic>
          <p:nvPicPr>
            <p:cNvPr id="18" name="Picture 18"/>
            <p:cNvPicPr>
              <a:picLocks noChangeAspect="1"/>
            </p:cNvPicPr>
            <p:nvPr/>
          </p:nvPicPr>
          <p:blipFill>
            <a:blip r:embed="rId10"/>
            <a:stretch>
              <a:fillRect/>
            </a:stretch>
          </p:blipFill>
          <p:spPr>
            <a:xfrm>
              <a:off x="-356597" y="-356597"/>
              <a:ext cx="4279164" cy="4279164"/>
            </a:xfrm>
            <a:prstGeom prst="rect">
              <a:avLst/>
            </a:prstGeom>
          </p:spPr>
        </p:pic>
        <p:grpSp>
          <p:nvGrpSpPr>
            <p:cNvPr id="19" name="Group 19"/>
            <p:cNvGrpSpPr/>
            <p:nvPr/>
          </p:nvGrpSpPr>
          <p:grpSpPr>
            <a:xfrm>
              <a:off x="908381" y="908381"/>
              <a:ext cx="1749207" cy="174920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B4D"/>
              </a:solidFill>
            </p:spPr>
            <p:txBody>
              <a:bodyPr/>
              <a:lstStyle/>
              <a:p>
                <a:pPr defTabSz="457200">
                  <a:buClrTx/>
                </a:pPr>
                <a:endParaRPr lang="en-US" sz="900" kern="1200">
                  <a:solidFill>
                    <a:prstClr val="black"/>
                  </a:solidFill>
                  <a:latin typeface="Calibri"/>
                  <a:ea typeface="+mn-ea"/>
                  <a:cs typeface="+mn-cs"/>
                </a:endParaRPr>
              </a:p>
            </p:txBody>
          </p:sp>
          <p:sp>
            <p:nvSpPr>
              <p:cNvPr id="21" name="TextBox 21"/>
              <p:cNvSpPr txBox="1"/>
              <p:nvPr/>
            </p:nvSpPr>
            <p:spPr>
              <a:xfrm>
                <a:off x="76200" y="85725"/>
                <a:ext cx="660400" cy="650875"/>
              </a:xfrm>
              <a:prstGeom prst="rect">
                <a:avLst/>
              </a:prstGeom>
            </p:spPr>
            <p:txBody>
              <a:bodyPr lIns="30849" tIns="30849" rIns="30849" bIns="30849" rtlCol="0" anchor="ctr"/>
              <a:lstStyle/>
              <a:p>
                <a:pPr algn="ctr" defTabSz="457200">
                  <a:lnSpc>
                    <a:spcPts val="1332"/>
                  </a:lnSpc>
                  <a:buClrTx/>
                </a:pPr>
                <a:endParaRPr sz="900" kern="1200">
                  <a:solidFill>
                    <a:prstClr val="black"/>
                  </a:solidFill>
                  <a:latin typeface="Calibri"/>
                  <a:ea typeface="+mn-ea"/>
                  <a:cs typeface="+mn-cs"/>
                </a:endParaRPr>
              </a:p>
            </p:txBody>
          </p:sp>
        </p:grpSp>
        <p:sp>
          <p:nvSpPr>
            <p:cNvPr id="22" name="TextBox 22"/>
            <p:cNvSpPr txBox="1"/>
            <p:nvPr/>
          </p:nvSpPr>
          <p:spPr>
            <a:xfrm>
              <a:off x="932368" y="1219682"/>
              <a:ext cx="1771026" cy="872890"/>
            </a:xfrm>
            <a:prstGeom prst="rect">
              <a:avLst/>
            </a:prstGeom>
          </p:spPr>
          <p:txBody>
            <a:bodyPr lIns="0" tIns="0" rIns="0" bIns="0" rtlCol="0" anchor="t">
              <a:spAutoFit/>
            </a:bodyPr>
            <a:lstStyle/>
            <a:p>
              <a:pPr algn="ctr" defTabSz="457200">
                <a:lnSpc>
                  <a:spcPts val="2782"/>
                </a:lnSpc>
                <a:buClrTx/>
              </a:pPr>
              <a:r>
                <a:rPr lang="en-US" sz="1987" kern="1200">
                  <a:solidFill>
                    <a:srgbClr val="00FFB3"/>
                  </a:solidFill>
                  <a:latin typeface="Gotham 1"/>
                  <a:ea typeface="Gotham 1"/>
                  <a:cs typeface="Gotham 1"/>
                  <a:sym typeface="Gotham 1"/>
                </a:rPr>
                <a:t>41%</a:t>
              </a:r>
            </a:p>
          </p:txBody>
        </p:sp>
        <p:sp>
          <p:nvSpPr>
            <p:cNvPr id="23" name="TextBox 23"/>
            <p:cNvSpPr txBox="1"/>
            <p:nvPr/>
          </p:nvSpPr>
          <p:spPr>
            <a:xfrm>
              <a:off x="0" y="3650494"/>
              <a:ext cx="6594159" cy="718144"/>
            </a:xfrm>
            <a:prstGeom prst="rect">
              <a:avLst/>
            </a:prstGeom>
          </p:spPr>
          <p:txBody>
            <a:bodyPr lIns="0" tIns="0" rIns="0" bIns="0" rtlCol="0" anchor="t">
              <a:spAutoFit/>
            </a:bodyPr>
            <a:lstStyle/>
            <a:p>
              <a:pPr algn="ctr" defTabSz="457200">
                <a:lnSpc>
                  <a:spcPts val="2079"/>
                </a:lnSpc>
                <a:buClrTx/>
              </a:pPr>
              <a:r>
                <a:rPr lang="en-US" sz="1873" kern="1200">
                  <a:solidFill>
                    <a:srgbClr val="FFFFFF"/>
                  </a:solidFill>
                  <a:latin typeface="Gotham 1"/>
                  <a:ea typeface="Gotham 1"/>
                  <a:cs typeface="Gotham 1"/>
                  <a:sym typeface="Gotham 1"/>
                </a:rPr>
                <a:t>Delray Beach</a:t>
              </a:r>
            </a:p>
          </p:txBody>
        </p:sp>
        <p:sp>
          <p:nvSpPr>
            <p:cNvPr id="24" name="TextBox 24"/>
            <p:cNvSpPr txBox="1"/>
            <p:nvPr/>
          </p:nvSpPr>
          <p:spPr>
            <a:xfrm>
              <a:off x="3983789" y="647309"/>
              <a:ext cx="2610370" cy="2257028"/>
            </a:xfrm>
            <a:prstGeom prst="rect">
              <a:avLst/>
            </a:prstGeom>
          </p:spPr>
          <p:txBody>
            <a:bodyPr lIns="0" tIns="0" rIns="0" bIns="0" rtlCol="0" anchor="t">
              <a:spAutoFit/>
            </a:bodyPr>
            <a:lstStyle/>
            <a:p>
              <a:pPr defTabSz="457200">
                <a:lnSpc>
                  <a:spcPts val="1386"/>
                </a:lnSpc>
                <a:buClrTx/>
              </a:pPr>
              <a:r>
                <a:rPr lang="en-US" sz="1249" kern="1200">
                  <a:solidFill>
                    <a:srgbClr val="FFFFFF"/>
                  </a:solidFill>
                  <a:latin typeface="Gotham 3"/>
                  <a:ea typeface="Gotham 3"/>
                  <a:cs typeface="Gotham 3"/>
                  <a:sym typeface="Gotham 3"/>
                </a:rPr>
                <a:t>Students</a:t>
              </a:r>
            </a:p>
            <a:p>
              <a:pPr defTabSz="457200">
                <a:lnSpc>
                  <a:spcPts val="1386"/>
                </a:lnSpc>
                <a:buClrTx/>
              </a:pPr>
              <a:r>
                <a:rPr lang="en-US" sz="1249" kern="1200">
                  <a:solidFill>
                    <a:srgbClr val="FFFFFF"/>
                  </a:solidFill>
                  <a:latin typeface="Gotham 3"/>
                  <a:ea typeface="Gotham 3"/>
                  <a:cs typeface="Gotham 3"/>
                  <a:sym typeface="Gotham 3"/>
                </a:rPr>
                <a:t>272</a:t>
              </a:r>
            </a:p>
            <a:p>
              <a:pPr algn="ctr" defTabSz="457200">
                <a:lnSpc>
                  <a:spcPts val="1040"/>
                </a:lnSpc>
                <a:buClrTx/>
              </a:pPr>
              <a:endParaRPr lang="en-US" sz="1249" kern="1200">
                <a:solidFill>
                  <a:srgbClr val="FFFFFF"/>
                </a:solidFill>
                <a:latin typeface="Gotham 3"/>
                <a:ea typeface="Gotham 3"/>
                <a:cs typeface="Gotham 3"/>
                <a:sym typeface="Gotham 3"/>
              </a:endParaRPr>
            </a:p>
            <a:p>
              <a:pPr defTabSz="457200">
                <a:lnSpc>
                  <a:spcPts val="1386"/>
                </a:lnSpc>
                <a:buClrTx/>
              </a:pPr>
              <a:r>
                <a:rPr lang="en-US" sz="1249" kern="1200">
                  <a:solidFill>
                    <a:srgbClr val="FFFFFF"/>
                  </a:solidFill>
                  <a:latin typeface="Gotham 3"/>
                  <a:ea typeface="Gotham 3"/>
                  <a:cs typeface="Gotham 3"/>
                  <a:sym typeface="Gotham 3"/>
                </a:rPr>
                <a:t>Unchurched</a:t>
              </a:r>
            </a:p>
            <a:p>
              <a:pPr defTabSz="457200">
                <a:lnSpc>
                  <a:spcPts val="1386"/>
                </a:lnSpc>
                <a:buClrTx/>
              </a:pPr>
              <a:r>
                <a:rPr lang="en-US" sz="1249" kern="1200">
                  <a:solidFill>
                    <a:srgbClr val="FFFFFF"/>
                  </a:solidFill>
                  <a:latin typeface="Gotham 3"/>
                  <a:ea typeface="Gotham 3"/>
                  <a:cs typeface="Gotham 3"/>
                  <a:sym typeface="Gotham 3"/>
                </a:rPr>
                <a:t>112</a:t>
              </a:r>
            </a:p>
          </p:txBody>
        </p:sp>
      </p:grpSp>
      <p:grpSp>
        <p:nvGrpSpPr>
          <p:cNvPr id="25" name="Group 25"/>
          <p:cNvGrpSpPr/>
          <p:nvPr/>
        </p:nvGrpSpPr>
        <p:grpSpPr>
          <a:xfrm>
            <a:off x="3178020" y="2824577"/>
            <a:ext cx="2606534" cy="1771964"/>
            <a:chOff x="-356597" y="-356597"/>
            <a:chExt cx="6950756" cy="4725235"/>
          </a:xfrm>
        </p:grpSpPr>
        <p:pic>
          <p:nvPicPr>
            <p:cNvPr id="26" name="Picture 26"/>
            <p:cNvPicPr>
              <a:picLocks noChangeAspect="1"/>
            </p:cNvPicPr>
            <p:nvPr/>
          </p:nvPicPr>
          <p:blipFill>
            <a:blip r:embed="rId11"/>
            <a:stretch>
              <a:fillRect/>
            </a:stretch>
          </p:blipFill>
          <p:spPr>
            <a:xfrm>
              <a:off x="-356597" y="-356597"/>
              <a:ext cx="4279164" cy="4279164"/>
            </a:xfrm>
            <a:prstGeom prst="rect">
              <a:avLst/>
            </a:prstGeom>
          </p:spPr>
        </p:pic>
        <p:grpSp>
          <p:nvGrpSpPr>
            <p:cNvPr id="27" name="Group 27"/>
            <p:cNvGrpSpPr/>
            <p:nvPr/>
          </p:nvGrpSpPr>
          <p:grpSpPr>
            <a:xfrm>
              <a:off x="908381" y="908381"/>
              <a:ext cx="1749207" cy="174920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B4D"/>
              </a:solidFill>
            </p:spPr>
            <p:txBody>
              <a:bodyPr/>
              <a:lstStyle/>
              <a:p>
                <a:pPr defTabSz="457200">
                  <a:buClrTx/>
                </a:pPr>
                <a:endParaRPr lang="en-US" sz="900" kern="1200">
                  <a:solidFill>
                    <a:prstClr val="black"/>
                  </a:solidFill>
                  <a:latin typeface="Calibri"/>
                  <a:ea typeface="+mn-ea"/>
                  <a:cs typeface="+mn-cs"/>
                </a:endParaRPr>
              </a:p>
            </p:txBody>
          </p:sp>
          <p:sp>
            <p:nvSpPr>
              <p:cNvPr id="29" name="TextBox 29"/>
              <p:cNvSpPr txBox="1"/>
              <p:nvPr/>
            </p:nvSpPr>
            <p:spPr>
              <a:xfrm>
                <a:off x="76200" y="85725"/>
                <a:ext cx="660400" cy="650875"/>
              </a:xfrm>
              <a:prstGeom prst="rect">
                <a:avLst/>
              </a:prstGeom>
            </p:spPr>
            <p:txBody>
              <a:bodyPr lIns="30849" tIns="30849" rIns="30849" bIns="30849" rtlCol="0" anchor="ctr"/>
              <a:lstStyle/>
              <a:p>
                <a:pPr algn="ctr" defTabSz="457200">
                  <a:lnSpc>
                    <a:spcPts val="1332"/>
                  </a:lnSpc>
                  <a:buClrTx/>
                </a:pPr>
                <a:endParaRPr sz="900" kern="1200">
                  <a:solidFill>
                    <a:prstClr val="black"/>
                  </a:solidFill>
                  <a:latin typeface="Calibri"/>
                  <a:ea typeface="+mn-ea"/>
                  <a:cs typeface="+mn-cs"/>
                </a:endParaRPr>
              </a:p>
            </p:txBody>
          </p:sp>
        </p:grpSp>
        <p:sp>
          <p:nvSpPr>
            <p:cNvPr id="30" name="TextBox 30"/>
            <p:cNvSpPr txBox="1"/>
            <p:nvPr/>
          </p:nvSpPr>
          <p:spPr>
            <a:xfrm>
              <a:off x="932368" y="1219682"/>
              <a:ext cx="1771026" cy="872890"/>
            </a:xfrm>
            <a:prstGeom prst="rect">
              <a:avLst/>
            </a:prstGeom>
          </p:spPr>
          <p:txBody>
            <a:bodyPr lIns="0" tIns="0" rIns="0" bIns="0" rtlCol="0" anchor="t">
              <a:spAutoFit/>
            </a:bodyPr>
            <a:lstStyle/>
            <a:p>
              <a:pPr algn="ctr" defTabSz="457200">
                <a:lnSpc>
                  <a:spcPts val="2782"/>
                </a:lnSpc>
                <a:buClrTx/>
              </a:pPr>
              <a:r>
                <a:rPr lang="en-US" sz="1987" kern="1200">
                  <a:solidFill>
                    <a:srgbClr val="00FFB3"/>
                  </a:solidFill>
                  <a:latin typeface="Gotham 1"/>
                  <a:ea typeface="Gotham 1"/>
                  <a:cs typeface="Gotham 1"/>
                  <a:sym typeface="Gotham 1"/>
                </a:rPr>
                <a:t>35%</a:t>
              </a:r>
            </a:p>
          </p:txBody>
        </p:sp>
        <p:sp>
          <p:nvSpPr>
            <p:cNvPr id="31" name="TextBox 31"/>
            <p:cNvSpPr txBox="1"/>
            <p:nvPr/>
          </p:nvSpPr>
          <p:spPr>
            <a:xfrm>
              <a:off x="0" y="3650494"/>
              <a:ext cx="6594159" cy="718144"/>
            </a:xfrm>
            <a:prstGeom prst="rect">
              <a:avLst/>
            </a:prstGeom>
          </p:spPr>
          <p:txBody>
            <a:bodyPr lIns="0" tIns="0" rIns="0" bIns="0" rtlCol="0" anchor="t">
              <a:spAutoFit/>
            </a:bodyPr>
            <a:lstStyle/>
            <a:p>
              <a:pPr algn="ctr" defTabSz="457200">
                <a:lnSpc>
                  <a:spcPts val="2079"/>
                </a:lnSpc>
                <a:buClrTx/>
              </a:pPr>
              <a:r>
                <a:rPr lang="en-US" sz="1873" kern="1200" dirty="0">
                  <a:solidFill>
                    <a:srgbClr val="FFFFFF"/>
                  </a:solidFill>
                  <a:latin typeface="Gotham 1"/>
                  <a:ea typeface="Gotham 1"/>
                  <a:cs typeface="Gotham 1"/>
                  <a:sym typeface="Gotham 1"/>
                </a:rPr>
                <a:t>Sienna</a:t>
              </a:r>
            </a:p>
          </p:txBody>
        </p:sp>
        <p:sp>
          <p:nvSpPr>
            <p:cNvPr id="32" name="TextBox 32"/>
            <p:cNvSpPr txBox="1"/>
            <p:nvPr/>
          </p:nvSpPr>
          <p:spPr>
            <a:xfrm>
              <a:off x="3983789" y="647309"/>
              <a:ext cx="2610370" cy="2257028"/>
            </a:xfrm>
            <a:prstGeom prst="rect">
              <a:avLst/>
            </a:prstGeom>
          </p:spPr>
          <p:txBody>
            <a:bodyPr lIns="0" tIns="0" rIns="0" bIns="0" rtlCol="0" anchor="t">
              <a:spAutoFit/>
            </a:bodyPr>
            <a:lstStyle/>
            <a:p>
              <a:pPr defTabSz="457200">
                <a:lnSpc>
                  <a:spcPts val="1386"/>
                </a:lnSpc>
                <a:buClrTx/>
              </a:pPr>
              <a:r>
                <a:rPr lang="en-US" sz="1249" kern="1200">
                  <a:solidFill>
                    <a:srgbClr val="FFFFFF"/>
                  </a:solidFill>
                  <a:latin typeface="Gotham 3"/>
                  <a:ea typeface="Gotham 3"/>
                  <a:cs typeface="Gotham 3"/>
                  <a:sym typeface="Gotham 3"/>
                </a:rPr>
                <a:t>Students</a:t>
              </a:r>
            </a:p>
            <a:p>
              <a:pPr defTabSz="457200">
                <a:lnSpc>
                  <a:spcPts val="1386"/>
                </a:lnSpc>
                <a:buClrTx/>
              </a:pPr>
              <a:r>
                <a:rPr lang="en-US" sz="1249" kern="1200">
                  <a:solidFill>
                    <a:srgbClr val="FFFFFF"/>
                  </a:solidFill>
                  <a:latin typeface="Gotham 3"/>
                  <a:ea typeface="Gotham 3"/>
                  <a:cs typeface="Gotham 3"/>
                  <a:sym typeface="Gotham 3"/>
                </a:rPr>
                <a:t>426</a:t>
              </a:r>
            </a:p>
            <a:p>
              <a:pPr algn="ctr" defTabSz="457200">
                <a:lnSpc>
                  <a:spcPts val="1040"/>
                </a:lnSpc>
                <a:buClrTx/>
              </a:pPr>
              <a:endParaRPr lang="en-US" sz="1249" kern="1200">
                <a:solidFill>
                  <a:srgbClr val="FFFFFF"/>
                </a:solidFill>
                <a:latin typeface="Gotham 3"/>
                <a:ea typeface="Gotham 3"/>
                <a:cs typeface="Gotham 3"/>
                <a:sym typeface="Gotham 3"/>
              </a:endParaRPr>
            </a:p>
            <a:p>
              <a:pPr defTabSz="457200">
                <a:lnSpc>
                  <a:spcPts val="1386"/>
                </a:lnSpc>
                <a:buClrTx/>
              </a:pPr>
              <a:r>
                <a:rPr lang="en-US" sz="1249" kern="1200">
                  <a:solidFill>
                    <a:srgbClr val="FFFFFF"/>
                  </a:solidFill>
                  <a:latin typeface="Gotham 3"/>
                  <a:ea typeface="Gotham 3"/>
                  <a:cs typeface="Gotham 3"/>
                  <a:sym typeface="Gotham 3"/>
                </a:rPr>
                <a:t>Unchurched</a:t>
              </a:r>
            </a:p>
            <a:p>
              <a:pPr defTabSz="457200">
                <a:lnSpc>
                  <a:spcPts val="1386"/>
                </a:lnSpc>
                <a:buClrTx/>
              </a:pPr>
              <a:r>
                <a:rPr lang="en-US" sz="1249" kern="1200">
                  <a:solidFill>
                    <a:srgbClr val="FFFFFF"/>
                  </a:solidFill>
                  <a:latin typeface="Gotham 3"/>
                  <a:ea typeface="Gotham 3"/>
                  <a:cs typeface="Gotham 3"/>
                  <a:sym typeface="Gotham 3"/>
                </a:rPr>
                <a:t>144</a:t>
              </a:r>
            </a:p>
          </p:txBody>
        </p:sp>
      </p:grpSp>
      <p:pic>
        <p:nvPicPr>
          <p:cNvPr id="33" name="Picture 33"/>
          <p:cNvPicPr>
            <a:picLocks noChangeAspect="1"/>
          </p:cNvPicPr>
          <p:nvPr/>
        </p:nvPicPr>
        <p:blipFill>
          <a:blip r:embed="rId12"/>
          <a:stretch>
            <a:fillRect/>
          </a:stretch>
        </p:blipFill>
        <p:spPr>
          <a:xfrm>
            <a:off x="6147805" y="2824577"/>
            <a:ext cx="1604686" cy="1604686"/>
          </a:xfrm>
          <a:prstGeom prst="rect">
            <a:avLst/>
          </a:prstGeom>
        </p:spPr>
      </p:pic>
      <p:grpSp>
        <p:nvGrpSpPr>
          <p:cNvPr id="34" name="Group 34"/>
          <p:cNvGrpSpPr/>
          <p:nvPr/>
        </p:nvGrpSpPr>
        <p:grpSpPr>
          <a:xfrm>
            <a:off x="6622172" y="3298944"/>
            <a:ext cx="655953" cy="65595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B4D"/>
            </a:solidFill>
          </p:spPr>
          <p:txBody>
            <a:bodyPr/>
            <a:lstStyle/>
            <a:p>
              <a:pPr defTabSz="457200">
                <a:buClrTx/>
              </a:pPr>
              <a:endParaRPr lang="en-US" sz="900" kern="1200">
                <a:solidFill>
                  <a:prstClr val="black"/>
                </a:solidFill>
                <a:latin typeface="Calibri"/>
                <a:ea typeface="+mn-ea"/>
                <a:cs typeface="+mn-cs"/>
              </a:endParaRPr>
            </a:p>
          </p:txBody>
        </p:sp>
        <p:sp>
          <p:nvSpPr>
            <p:cNvPr id="36" name="TextBox 36"/>
            <p:cNvSpPr txBox="1"/>
            <p:nvPr/>
          </p:nvSpPr>
          <p:spPr>
            <a:xfrm>
              <a:off x="76200" y="85725"/>
              <a:ext cx="660400" cy="650875"/>
            </a:xfrm>
            <a:prstGeom prst="rect">
              <a:avLst/>
            </a:prstGeom>
          </p:spPr>
          <p:txBody>
            <a:bodyPr lIns="36052" tIns="36052" rIns="36052" bIns="36052" rtlCol="0" anchor="ctr"/>
            <a:lstStyle/>
            <a:p>
              <a:pPr algn="ctr" defTabSz="457200">
                <a:lnSpc>
                  <a:spcPts val="1332"/>
                </a:lnSpc>
                <a:buClrTx/>
              </a:pPr>
              <a:endParaRPr sz="900" kern="1200">
                <a:solidFill>
                  <a:prstClr val="black"/>
                </a:solidFill>
                <a:latin typeface="Calibri"/>
                <a:ea typeface="+mn-ea"/>
                <a:cs typeface="+mn-cs"/>
              </a:endParaRPr>
            </a:p>
          </p:txBody>
        </p:sp>
      </p:grpSp>
      <p:sp>
        <p:nvSpPr>
          <p:cNvPr id="37" name="TextBox 37"/>
          <p:cNvSpPr txBox="1"/>
          <p:nvPr/>
        </p:nvSpPr>
        <p:spPr>
          <a:xfrm>
            <a:off x="6631167" y="3395441"/>
            <a:ext cx="664135" cy="327334"/>
          </a:xfrm>
          <a:prstGeom prst="rect">
            <a:avLst/>
          </a:prstGeom>
        </p:spPr>
        <p:txBody>
          <a:bodyPr lIns="0" tIns="0" rIns="0" bIns="0" rtlCol="0" anchor="t">
            <a:spAutoFit/>
          </a:bodyPr>
          <a:lstStyle/>
          <a:p>
            <a:pPr algn="ctr" defTabSz="457200">
              <a:lnSpc>
                <a:spcPts val="2782"/>
              </a:lnSpc>
              <a:buClrTx/>
            </a:pPr>
            <a:r>
              <a:rPr lang="en-US" sz="1987" kern="1200">
                <a:solidFill>
                  <a:srgbClr val="00FFB3"/>
                </a:solidFill>
                <a:latin typeface="Gotham 1"/>
                <a:ea typeface="Gotham 1"/>
                <a:cs typeface="Gotham 1"/>
                <a:sym typeface="Gotham 1"/>
              </a:rPr>
              <a:t>73%</a:t>
            </a:r>
          </a:p>
        </p:txBody>
      </p:sp>
      <p:sp>
        <p:nvSpPr>
          <p:cNvPr id="38" name="TextBox 38"/>
          <p:cNvSpPr txBox="1"/>
          <p:nvPr/>
        </p:nvSpPr>
        <p:spPr>
          <a:xfrm>
            <a:off x="6281529" y="4321283"/>
            <a:ext cx="2472810" cy="269304"/>
          </a:xfrm>
          <a:prstGeom prst="rect">
            <a:avLst/>
          </a:prstGeom>
        </p:spPr>
        <p:txBody>
          <a:bodyPr lIns="0" tIns="0" rIns="0" bIns="0" rtlCol="0" anchor="t">
            <a:spAutoFit/>
          </a:bodyPr>
          <a:lstStyle/>
          <a:p>
            <a:pPr algn="ctr" defTabSz="457200">
              <a:lnSpc>
                <a:spcPts val="2079"/>
              </a:lnSpc>
              <a:buClrTx/>
            </a:pPr>
            <a:r>
              <a:rPr lang="en-US" sz="1873" kern="1200">
                <a:solidFill>
                  <a:srgbClr val="FFFFFF"/>
                </a:solidFill>
                <a:latin typeface="Gotham 1"/>
                <a:ea typeface="Gotham 1"/>
                <a:cs typeface="Gotham 1"/>
                <a:sym typeface="Gotham 1"/>
              </a:rPr>
              <a:t>Grenada</a:t>
            </a:r>
          </a:p>
        </p:txBody>
      </p:sp>
      <p:sp>
        <p:nvSpPr>
          <p:cNvPr id="39" name="TextBox 39"/>
          <p:cNvSpPr txBox="1"/>
          <p:nvPr/>
        </p:nvSpPr>
        <p:spPr>
          <a:xfrm>
            <a:off x="7775451" y="3203423"/>
            <a:ext cx="978889" cy="846386"/>
          </a:xfrm>
          <a:prstGeom prst="rect">
            <a:avLst/>
          </a:prstGeom>
        </p:spPr>
        <p:txBody>
          <a:bodyPr lIns="0" tIns="0" rIns="0" bIns="0" rtlCol="0" anchor="t">
            <a:spAutoFit/>
          </a:bodyPr>
          <a:lstStyle/>
          <a:p>
            <a:pPr defTabSz="457200">
              <a:lnSpc>
                <a:spcPts val="1386"/>
              </a:lnSpc>
              <a:buClrTx/>
            </a:pPr>
            <a:r>
              <a:rPr lang="en-US" sz="1249" kern="1200">
                <a:solidFill>
                  <a:srgbClr val="FFFFFF"/>
                </a:solidFill>
                <a:latin typeface="Gotham 3"/>
                <a:ea typeface="Gotham 3"/>
                <a:cs typeface="Gotham 3"/>
                <a:sym typeface="Gotham 3"/>
              </a:rPr>
              <a:t>Students</a:t>
            </a:r>
          </a:p>
          <a:p>
            <a:pPr defTabSz="457200">
              <a:lnSpc>
                <a:spcPts val="1386"/>
              </a:lnSpc>
              <a:buClrTx/>
            </a:pPr>
            <a:r>
              <a:rPr lang="en-US" sz="1249" kern="1200">
                <a:solidFill>
                  <a:srgbClr val="FFFFFF"/>
                </a:solidFill>
                <a:latin typeface="Gotham 3"/>
                <a:ea typeface="Gotham 3"/>
                <a:cs typeface="Gotham 3"/>
                <a:sym typeface="Gotham 3"/>
              </a:rPr>
              <a:t>167</a:t>
            </a:r>
          </a:p>
          <a:p>
            <a:pPr algn="ctr" defTabSz="457200">
              <a:lnSpc>
                <a:spcPts val="1040"/>
              </a:lnSpc>
              <a:buClrTx/>
            </a:pPr>
            <a:endParaRPr lang="en-US" sz="1249" kern="1200">
              <a:solidFill>
                <a:srgbClr val="FFFFFF"/>
              </a:solidFill>
              <a:latin typeface="Gotham 3"/>
              <a:ea typeface="Gotham 3"/>
              <a:cs typeface="Gotham 3"/>
              <a:sym typeface="Gotham 3"/>
            </a:endParaRPr>
          </a:p>
          <a:p>
            <a:pPr defTabSz="457200">
              <a:lnSpc>
                <a:spcPts val="1386"/>
              </a:lnSpc>
              <a:buClrTx/>
            </a:pPr>
            <a:r>
              <a:rPr lang="en-US" sz="1249" kern="1200">
                <a:solidFill>
                  <a:srgbClr val="FFFFFF"/>
                </a:solidFill>
                <a:latin typeface="Gotham 3"/>
                <a:ea typeface="Gotham 3"/>
                <a:cs typeface="Gotham 3"/>
                <a:sym typeface="Gotham 3"/>
              </a:rPr>
              <a:t>Unchurched</a:t>
            </a:r>
          </a:p>
          <a:p>
            <a:pPr defTabSz="457200">
              <a:lnSpc>
                <a:spcPts val="1386"/>
              </a:lnSpc>
              <a:buClrTx/>
            </a:pPr>
            <a:r>
              <a:rPr lang="en-US" sz="1249" kern="1200">
                <a:solidFill>
                  <a:srgbClr val="FFFFFF"/>
                </a:solidFill>
                <a:latin typeface="Gotham 3"/>
                <a:ea typeface="Gotham 3"/>
                <a:cs typeface="Gotham 3"/>
                <a:sym typeface="Gotham 3"/>
              </a:rPr>
              <a:t>122</a:t>
            </a:r>
          </a:p>
        </p:txBody>
      </p:sp>
      <p:grpSp>
        <p:nvGrpSpPr>
          <p:cNvPr id="40" name="Group 40"/>
          <p:cNvGrpSpPr/>
          <p:nvPr/>
        </p:nvGrpSpPr>
        <p:grpSpPr>
          <a:xfrm>
            <a:off x="301706" y="2824577"/>
            <a:ext cx="2606534" cy="1771964"/>
            <a:chOff x="-356597" y="-356597"/>
            <a:chExt cx="6950756" cy="4725235"/>
          </a:xfrm>
        </p:grpSpPr>
        <p:pic>
          <p:nvPicPr>
            <p:cNvPr id="41" name="Picture 41"/>
            <p:cNvPicPr>
              <a:picLocks noChangeAspect="1"/>
            </p:cNvPicPr>
            <p:nvPr/>
          </p:nvPicPr>
          <p:blipFill>
            <a:blip r:embed="rId13"/>
            <a:stretch>
              <a:fillRect/>
            </a:stretch>
          </p:blipFill>
          <p:spPr>
            <a:xfrm>
              <a:off x="-356597" y="-356597"/>
              <a:ext cx="4279164" cy="4279164"/>
            </a:xfrm>
            <a:prstGeom prst="rect">
              <a:avLst/>
            </a:prstGeom>
          </p:spPr>
        </p:pic>
        <p:grpSp>
          <p:nvGrpSpPr>
            <p:cNvPr id="42" name="Group 42"/>
            <p:cNvGrpSpPr/>
            <p:nvPr/>
          </p:nvGrpSpPr>
          <p:grpSpPr>
            <a:xfrm>
              <a:off x="908381" y="908381"/>
              <a:ext cx="1749207" cy="1749207"/>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2B4D"/>
              </a:solidFill>
            </p:spPr>
            <p:txBody>
              <a:bodyPr/>
              <a:lstStyle/>
              <a:p>
                <a:pPr defTabSz="457200">
                  <a:buClrTx/>
                </a:pPr>
                <a:endParaRPr lang="en-US" sz="900" kern="1200">
                  <a:solidFill>
                    <a:prstClr val="black"/>
                  </a:solidFill>
                  <a:latin typeface="Calibri"/>
                  <a:ea typeface="+mn-ea"/>
                  <a:cs typeface="+mn-cs"/>
                </a:endParaRPr>
              </a:p>
            </p:txBody>
          </p:sp>
          <p:sp>
            <p:nvSpPr>
              <p:cNvPr id="44" name="TextBox 44"/>
              <p:cNvSpPr txBox="1"/>
              <p:nvPr/>
            </p:nvSpPr>
            <p:spPr>
              <a:xfrm>
                <a:off x="76200" y="85725"/>
                <a:ext cx="660400" cy="650875"/>
              </a:xfrm>
              <a:prstGeom prst="rect">
                <a:avLst/>
              </a:prstGeom>
            </p:spPr>
            <p:txBody>
              <a:bodyPr lIns="30849" tIns="30849" rIns="30849" bIns="30849" rtlCol="0" anchor="ctr"/>
              <a:lstStyle/>
              <a:p>
                <a:pPr algn="ctr" defTabSz="457200">
                  <a:lnSpc>
                    <a:spcPts val="1332"/>
                  </a:lnSpc>
                  <a:buClrTx/>
                </a:pPr>
                <a:endParaRPr sz="900" kern="1200">
                  <a:solidFill>
                    <a:prstClr val="black"/>
                  </a:solidFill>
                  <a:latin typeface="Calibri"/>
                  <a:ea typeface="+mn-ea"/>
                  <a:cs typeface="+mn-cs"/>
                </a:endParaRPr>
              </a:p>
            </p:txBody>
          </p:sp>
        </p:grpSp>
        <p:sp>
          <p:nvSpPr>
            <p:cNvPr id="45" name="TextBox 45"/>
            <p:cNvSpPr txBox="1"/>
            <p:nvPr/>
          </p:nvSpPr>
          <p:spPr>
            <a:xfrm>
              <a:off x="932368" y="1219682"/>
              <a:ext cx="1771026" cy="872890"/>
            </a:xfrm>
            <a:prstGeom prst="rect">
              <a:avLst/>
            </a:prstGeom>
          </p:spPr>
          <p:txBody>
            <a:bodyPr lIns="0" tIns="0" rIns="0" bIns="0" rtlCol="0" anchor="t">
              <a:spAutoFit/>
            </a:bodyPr>
            <a:lstStyle/>
            <a:p>
              <a:pPr algn="ctr" defTabSz="457200">
                <a:lnSpc>
                  <a:spcPts val="2782"/>
                </a:lnSpc>
                <a:buClrTx/>
              </a:pPr>
              <a:r>
                <a:rPr lang="en-US" sz="1987" kern="1200">
                  <a:solidFill>
                    <a:srgbClr val="00FFB3"/>
                  </a:solidFill>
                  <a:latin typeface="Gotham 1"/>
                  <a:ea typeface="Gotham 1"/>
                  <a:cs typeface="Gotham 1"/>
                  <a:sym typeface="Gotham 1"/>
                </a:rPr>
                <a:t>34%</a:t>
              </a:r>
            </a:p>
          </p:txBody>
        </p:sp>
        <p:sp>
          <p:nvSpPr>
            <p:cNvPr id="46" name="TextBox 46"/>
            <p:cNvSpPr txBox="1"/>
            <p:nvPr/>
          </p:nvSpPr>
          <p:spPr>
            <a:xfrm>
              <a:off x="0" y="3650494"/>
              <a:ext cx="6594159" cy="718144"/>
            </a:xfrm>
            <a:prstGeom prst="rect">
              <a:avLst/>
            </a:prstGeom>
          </p:spPr>
          <p:txBody>
            <a:bodyPr lIns="0" tIns="0" rIns="0" bIns="0" rtlCol="0" anchor="t">
              <a:spAutoFit/>
            </a:bodyPr>
            <a:lstStyle/>
            <a:p>
              <a:pPr algn="ctr" defTabSz="457200">
                <a:lnSpc>
                  <a:spcPts val="2079"/>
                </a:lnSpc>
                <a:buClrTx/>
              </a:pPr>
              <a:r>
                <a:rPr lang="en-US" sz="1873" kern="1200">
                  <a:solidFill>
                    <a:srgbClr val="FFFFFF"/>
                  </a:solidFill>
                  <a:latin typeface="Gotham 1"/>
                  <a:ea typeface="Gotham 1"/>
                  <a:cs typeface="Gotham 1"/>
                  <a:sym typeface="Gotham 1"/>
                </a:rPr>
                <a:t>Santa Rita Ranch</a:t>
              </a:r>
            </a:p>
          </p:txBody>
        </p:sp>
        <p:sp>
          <p:nvSpPr>
            <p:cNvPr id="47" name="TextBox 47"/>
            <p:cNvSpPr txBox="1"/>
            <p:nvPr/>
          </p:nvSpPr>
          <p:spPr>
            <a:xfrm>
              <a:off x="3983789" y="647309"/>
              <a:ext cx="2610370" cy="2257028"/>
            </a:xfrm>
            <a:prstGeom prst="rect">
              <a:avLst/>
            </a:prstGeom>
          </p:spPr>
          <p:txBody>
            <a:bodyPr lIns="0" tIns="0" rIns="0" bIns="0" rtlCol="0" anchor="t">
              <a:spAutoFit/>
            </a:bodyPr>
            <a:lstStyle/>
            <a:p>
              <a:pPr defTabSz="457200">
                <a:lnSpc>
                  <a:spcPts val="1386"/>
                </a:lnSpc>
                <a:buClrTx/>
              </a:pPr>
              <a:r>
                <a:rPr lang="en-US" sz="1249" kern="1200">
                  <a:solidFill>
                    <a:srgbClr val="FFFFFF"/>
                  </a:solidFill>
                  <a:latin typeface="Gotham 3"/>
                  <a:ea typeface="Gotham 3"/>
                  <a:cs typeface="Gotham 3"/>
                  <a:sym typeface="Gotham 3"/>
                </a:rPr>
                <a:t>Students</a:t>
              </a:r>
            </a:p>
            <a:p>
              <a:pPr defTabSz="457200">
                <a:lnSpc>
                  <a:spcPts val="1386"/>
                </a:lnSpc>
                <a:buClrTx/>
              </a:pPr>
              <a:r>
                <a:rPr lang="en-US" sz="1249" kern="1200">
                  <a:solidFill>
                    <a:srgbClr val="FFFFFF"/>
                  </a:solidFill>
                  <a:latin typeface="Gotham 3"/>
                  <a:ea typeface="Gotham 3"/>
                  <a:cs typeface="Gotham 3"/>
                  <a:sym typeface="Gotham 3"/>
                </a:rPr>
                <a:t>371</a:t>
              </a:r>
            </a:p>
            <a:p>
              <a:pPr algn="ctr" defTabSz="457200">
                <a:lnSpc>
                  <a:spcPts val="1040"/>
                </a:lnSpc>
                <a:buClrTx/>
              </a:pPr>
              <a:endParaRPr lang="en-US" sz="1249" kern="1200">
                <a:solidFill>
                  <a:srgbClr val="FFFFFF"/>
                </a:solidFill>
                <a:latin typeface="Gotham 3"/>
                <a:ea typeface="Gotham 3"/>
                <a:cs typeface="Gotham 3"/>
                <a:sym typeface="Gotham 3"/>
              </a:endParaRPr>
            </a:p>
            <a:p>
              <a:pPr defTabSz="457200">
                <a:lnSpc>
                  <a:spcPts val="1386"/>
                </a:lnSpc>
                <a:buClrTx/>
              </a:pPr>
              <a:r>
                <a:rPr lang="en-US" sz="1249" kern="1200">
                  <a:solidFill>
                    <a:srgbClr val="FFFFFF"/>
                  </a:solidFill>
                  <a:latin typeface="Gotham 3"/>
                  <a:ea typeface="Gotham 3"/>
                  <a:cs typeface="Gotham 3"/>
                  <a:sym typeface="Gotham 3"/>
                </a:rPr>
                <a:t>Unchurched</a:t>
              </a:r>
            </a:p>
            <a:p>
              <a:pPr defTabSz="457200">
                <a:lnSpc>
                  <a:spcPts val="1386"/>
                </a:lnSpc>
                <a:buClrTx/>
              </a:pPr>
              <a:r>
                <a:rPr lang="en-US" sz="1249" kern="1200">
                  <a:solidFill>
                    <a:srgbClr val="FFFFFF"/>
                  </a:solidFill>
                  <a:latin typeface="Gotham 3"/>
                  <a:ea typeface="Gotham 3"/>
                  <a:cs typeface="Gotham 3"/>
                  <a:sym typeface="Gotham 3"/>
                </a:rPr>
                <a:t>131</a:t>
              </a:r>
            </a:p>
          </p:txBody>
        </p:sp>
      </p:grpSp>
      <p:sp>
        <p:nvSpPr>
          <p:cNvPr id="48" name="Freeform 48"/>
          <p:cNvSpPr/>
          <p:nvPr/>
        </p:nvSpPr>
        <p:spPr>
          <a:xfrm>
            <a:off x="514350" y="350717"/>
            <a:ext cx="546986" cy="546986"/>
          </a:xfrm>
          <a:custGeom>
            <a:avLst/>
            <a:gdLst/>
            <a:ahLst/>
            <a:cxnLst/>
            <a:rect l="l" t="t" r="r" b="b"/>
            <a:pathLst>
              <a:path w="1093972" h="1093972">
                <a:moveTo>
                  <a:pt x="0" y="0"/>
                </a:moveTo>
                <a:lnTo>
                  <a:pt x="1093972" y="0"/>
                </a:lnTo>
                <a:lnTo>
                  <a:pt x="1093972" y="1093972"/>
                </a:lnTo>
                <a:lnTo>
                  <a:pt x="0" y="1093972"/>
                </a:lnTo>
                <a:lnTo>
                  <a:pt x="0" y="0"/>
                </a:lnTo>
                <a:close/>
              </a:path>
            </a:pathLst>
          </a:custGeom>
          <a:blipFill>
            <a:blip r:embed="rId1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49" name="TextBox 49"/>
          <p:cNvSpPr txBox="1"/>
          <p:nvPr/>
        </p:nvSpPr>
        <p:spPr>
          <a:xfrm>
            <a:off x="1177415" y="462054"/>
            <a:ext cx="3828290" cy="423193"/>
          </a:xfrm>
          <a:prstGeom prst="rect">
            <a:avLst/>
          </a:prstGeom>
        </p:spPr>
        <p:txBody>
          <a:bodyPr lIns="0" tIns="0" rIns="0" bIns="0" rtlCol="0" anchor="t">
            <a:spAutoFit/>
          </a:bodyPr>
          <a:lstStyle/>
          <a:p>
            <a:pPr defTabSz="457200">
              <a:lnSpc>
                <a:spcPts val="3276"/>
              </a:lnSpc>
              <a:buClrTx/>
            </a:pPr>
            <a:r>
              <a:rPr lang="en-US" sz="3599" kern="1200">
                <a:solidFill>
                  <a:srgbClr val="FFFFFF"/>
                </a:solidFill>
                <a:latin typeface="Gotham 1"/>
                <a:ea typeface="Gotham 1"/>
                <a:cs typeface="Gotham 1"/>
                <a:sym typeface="Gotham 1"/>
              </a:rPr>
              <a:t>Unchurched</a:t>
            </a:r>
          </a:p>
        </p:txBody>
      </p:sp>
    </p:spTree>
    <p:extLst>
      <p:ext uri="{BB962C8B-B14F-4D97-AF65-F5344CB8AC3E}">
        <p14:creationId xmlns:p14="http://schemas.microsoft.com/office/powerpoint/2010/main" val="4127309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A585-C6A3-B680-3F9C-729923282389}"/>
            </a:ext>
          </a:extLst>
        </p:cNvPr>
        <p:cNvGrpSpPr/>
        <p:nvPr/>
      </p:nvGrpSpPr>
      <p:grpSpPr>
        <a:xfrm>
          <a:off x="0" y="0"/>
          <a:ext cx="0" cy="0"/>
          <a:chOff x="0" y="0"/>
          <a:chExt cx="0" cy="0"/>
        </a:xfrm>
      </p:grpSpPr>
      <p:pic>
        <p:nvPicPr>
          <p:cNvPr id="3" name="Picture 2" descr="A graph of a number of students&#10;&#10;Description automatically generated with medium confidence">
            <a:extLst>
              <a:ext uri="{FF2B5EF4-FFF2-40B4-BE49-F238E27FC236}">
                <a16:creationId xmlns:a16="http://schemas.microsoft.com/office/drawing/2014/main" id="{266CEEDB-7A28-3EEC-306E-9FA0A6ECE3F7}"/>
              </a:ext>
            </a:extLst>
          </p:cNvPr>
          <p:cNvPicPr>
            <a:picLocks noChangeAspect="1"/>
          </p:cNvPicPr>
          <p:nvPr/>
        </p:nvPicPr>
        <p:blipFill>
          <a:blip r:embed="rId2"/>
          <a:stretch>
            <a:fillRect/>
          </a:stretch>
        </p:blipFill>
        <p:spPr>
          <a:xfrm>
            <a:off x="1363133" y="137751"/>
            <a:ext cx="6417734" cy="4867997"/>
          </a:xfrm>
          <a:prstGeom prst="rect">
            <a:avLst/>
          </a:prstGeom>
        </p:spPr>
      </p:pic>
    </p:spTree>
    <p:extLst>
      <p:ext uri="{BB962C8B-B14F-4D97-AF65-F5344CB8AC3E}">
        <p14:creationId xmlns:p14="http://schemas.microsoft.com/office/powerpoint/2010/main" val="4218676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904406" y="4593486"/>
            <a:ext cx="114377" cy="71330"/>
          </a:xfrm>
          <a:custGeom>
            <a:avLst/>
            <a:gdLst/>
            <a:ahLst/>
            <a:cxnLst/>
            <a:rect l="l" t="t" r="r" b="b"/>
            <a:pathLst>
              <a:path w="228753" h="142659">
                <a:moveTo>
                  <a:pt x="0" y="0"/>
                </a:moveTo>
                <a:lnTo>
                  <a:pt x="228753" y="0"/>
                </a:lnTo>
                <a:lnTo>
                  <a:pt x="228753" y="142658"/>
                </a:lnTo>
                <a:lnTo>
                  <a:pt x="0" y="142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4" name="TextBox 4"/>
          <p:cNvSpPr txBox="1"/>
          <p:nvPr/>
        </p:nvSpPr>
        <p:spPr>
          <a:xfrm>
            <a:off x="3004993" y="1480051"/>
            <a:ext cx="676808" cy="218458"/>
          </a:xfrm>
          <a:prstGeom prst="rect">
            <a:avLst/>
          </a:prstGeom>
        </p:spPr>
        <p:txBody>
          <a:bodyPr lIns="0" tIns="0" rIns="0" bIns="0" rtlCol="0" anchor="t">
            <a:spAutoFit/>
          </a:bodyPr>
          <a:lstStyle/>
          <a:p>
            <a:pPr algn="ctr" defTabSz="457200">
              <a:lnSpc>
                <a:spcPts val="1714"/>
              </a:lnSpc>
              <a:buClrTx/>
            </a:pPr>
            <a:r>
              <a:rPr lang="en-US" sz="1883" b="1" kern="1200">
                <a:solidFill>
                  <a:srgbClr val="223663"/>
                </a:solidFill>
                <a:latin typeface="Codec Pro Bold"/>
                <a:ea typeface="Codec Pro Bold"/>
                <a:cs typeface="Codec Pro Bold"/>
                <a:sym typeface="Codec Pro Bold"/>
              </a:rPr>
              <a:t>01</a:t>
            </a:r>
          </a:p>
        </p:txBody>
      </p:sp>
      <p:sp>
        <p:nvSpPr>
          <p:cNvPr id="5" name="TextBox 5"/>
          <p:cNvSpPr txBox="1"/>
          <p:nvPr/>
        </p:nvSpPr>
        <p:spPr>
          <a:xfrm>
            <a:off x="5463787" y="1480051"/>
            <a:ext cx="676808" cy="218458"/>
          </a:xfrm>
          <a:prstGeom prst="rect">
            <a:avLst/>
          </a:prstGeom>
        </p:spPr>
        <p:txBody>
          <a:bodyPr lIns="0" tIns="0" rIns="0" bIns="0" rtlCol="0" anchor="t">
            <a:spAutoFit/>
          </a:bodyPr>
          <a:lstStyle/>
          <a:p>
            <a:pPr algn="ctr" defTabSz="457200">
              <a:lnSpc>
                <a:spcPts val="1714"/>
              </a:lnSpc>
              <a:buClrTx/>
            </a:pPr>
            <a:r>
              <a:rPr lang="en-US" sz="1883" b="1" kern="1200">
                <a:solidFill>
                  <a:srgbClr val="223663"/>
                </a:solidFill>
                <a:latin typeface="Codec Pro Bold"/>
                <a:ea typeface="Codec Pro Bold"/>
                <a:cs typeface="Codec Pro Bold"/>
                <a:sym typeface="Codec Pro Bold"/>
              </a:rPr>
              <a:t>02</a:t>
            </a:r>
          </a:p>
        </p:txBody>
      </p:sp>
      <p:sp>
        <p:nvSpPr>
          <p:cNvPr id="6" name="TextBox 6"/>
          <p:cNvSpPr txBox="1"/>
          <p:nvPr/>
        </p:nvSpPr>
        <p:spPr>
          <a:xfrm>
            <a:off x="0" y="1110860"/>
            <a:ext cx="9144000" cy="589905"/>
          </a:xfrm>
          <a:prstGeom prst="rect">
            <a:avLst/>
          </a:prstGeom>
        </p:spPr>
        <p:txBody>
          <a:bodyPr lIns="0" tIns="0" rIns="0" bIns="0" rtlCol="0" anchor="t">
            <a:spAutoFit/>
          </a:bodyPr>
          <a:lstStyle/>
          <a:p>
            <a:pPr algn="ctr" defTabSz="457200">
              <a:lnSpc>
                <a:spcPts val="2260"/>
              </a:lnSpc>
              <a:buClrTx/>
            </a:pPr>
            <a:r>
              <a:rPr lang="en-US" sz="2000" kern="1200">
                <a:solidFill>
                  <a:srgbClr val="FFFFFF"/>
                </a:solidFill>
                <a:latin typeface="Gotham 2"/>
                <a:ea typeface="Gotham 2"/>
                <a:cs typeface="Gotham 2"/>
                <a:sym typeface="Gotham 2"/>
              </a:rPr>
              <a:t>Of 601 students (25% of all DSA) </a:t>
            </a:r>
          </a:p>
          <a:p>
            <a:pPr algn="ctr" defTabSz="457200">
              <a:lnSpc>
                <a:spcPts val="2260"/>
              </a:lnSpc>
              <a:buClrTx/>
            </a:pPr>
            <a:r>
              <a:rPr lang="en-US" sz="2000" kern="1200">
                <a:solidFill>
                  <a:srgbClr val="FFFFFF"/>
                </a:solidFill>
                <a:latin typeface="Gotham 2"/>
                <a:ea typeface="Gotham 2"/>
                <a:cs typeface="Gotham 2"/>
                <a:sym typeface="Gotham 2"/>
              </a:rPr>
              <a:t>that didn’t list a church...</a:t>
            </a:r>
          </a:p>
        </p:txBody>
      </p:sp>
      <p:sp>
        <p:nvSpPr>
          <p:cNvPr id="7" name="Freeform 7"/>
          <p:cNvSpPr/>
          <p:nvPr/>
        </p:nvSpPr>
        <p:spPr>
          <a:xfrm>
            <a:off x="514350" y="350717"/>
            <a:ext cx="546986" cy="546986"/>
          </a:xfrm>
          <a:custGeom>
            <a:avLst/>
            <a:gdLst/>
            <a:ahLst/>
            <a:cxnLst/>
            <a:rect l="l" t="t" r="r" b="b"/>
            <a:pathLst>
              <a:path w="1093972" h="1093972">
                <a:moveTo>
                  <a:pt x="0" y="0"/>
                </a:moveTo>
                <a:lnTo>
                  <a:pt x="1093972" y="0"/>
                </a:lnTo>
                <a:lnTo>
                  <a:pt x="1093972" y="1093972"/>
                </a:lnTo>
                <a:lnTo>
                  <a:pt x="0" y="1093972"/>
                </a:lnTo>
                <a:lnTo>
                  <a:pt x="0" y="0"/>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1156338" y="454186"/>
            <a:ext cx="7763250" cy="423193"/>
          </a:xfrm>
          <a:prstGeom prst="rect">
            <a:avLst/>
          </a:prstGeom>
        </p:spPr>
        <p:txBody>
          <a:bodyPr lIns="0" tIns="0" rIns="0" bIns="0" rtlCol="0" anchor="t">
            <a:spAutoFit/>
          </a:bodyPr>
          <a:lstStyle/>
          <a:p>
            <a:pPr defTabSz="457200">
              <a:lnSpc>
                <a:spcPts val="3276"/>
              </a:lnSpc>
              <a:buClrTx/>
            </a:pPr>
            <a:r>
              <a:rPr lang="en-US" sz="3599" kern="1200">
                <a:solidFill>
                  <a:srgbClr val="FFFFFF"/>
                </a:solidFill>
                <a:latin typeface="Gotham 1"/>
                <a:ea typeface="Gotham 1"/>
                <a:cs typeface="Gotham 1"/>
                <a:sym typeface="Gotham 1"/>
              </a:rPr>
              <a:t>No Church Listed</a:t>
            </a:r>
          </a:p>
        </p:txBody>
      </p:sp>
      <p:grpSp>
        <p:nvGrpSpPr>
          <p:cNvPr id="9" name="Group 9"/>
          <p:cNvGrpSpPr/>
          <p:nvPr/>
        </p:nvGrpSpPr>
        <p:grpSpPr>
          <a:xfrm>
            <a:off x="1620495" y="1962510"/>
            <a:ext cx="2383667" cy="23836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CC0DF">
                    <a:alpha val="100000"/>
                  </a:srgbClr>
                </a:gs>
                <a:gs pos="100000">
                  <a:srgbClr val="FFDE59">
                    <a:alpha val="100000"/>
                  </a:srgbClr>
                </a:gs>
              </a:gsLst>
              <a:lin ang="0"/>
            </a:gradFill>
          </p:spPr>
          <p:txBody>
            <a:bodyPr/>
            <a:lstStyle/>
            <a:p>
              <a:pPr defTabSz="457200">
                <a:buClrTx/>
              </a:pPr>
              <a:endParaRPr lang="en-US" sz="900" kern="1200">
                <a:solidFill>
                  <a:prstClr val="black"/>
                </a:solidFill>
                <a:latin typeface="Calibri"/>
                <a:ea typeface="+mn-ea"/>
                <a:cs typeface="+mn-cs"/>
              </a:endParaRPr>
            </a:p>
          </p:txBody>
        </p:sp>
        <p:sp>
          <p:nvSpPr>
            <p:cNvPr id="11" name="TextBox 11"/>
            <p:cNvSpPr txBox="1"/>
            <p:nvPr/>
          </p:nvSpPr>
          <p:spPr>
            <a:xfrm>
              <a:off x="76200" y="76200"/>
              <a:ext cx="660400" cy="660400"/>
            </a:xfrm>
            <a:prstGeom prst="rect">
              <a:avLst/>
            </a:prstGeom>
          </p:spPr>
          <p:txBody>
            <a:bodyPr lIns="25400" tIns="25400" rIns="25400" bIns="25400" rtlCol="0" anchor="ctr"/>
            <a:lstStyle/>
            <a:p>
              <a:pPr algn="ctr" defTabSz="457200">
                <a:lnSpc>
                  <a:spcPts val="1080"/>
                </a:lnSpc>
                <a:buClrTx/>
              </a:pPr>
              <a:endParaRPr sz="900" kern="1200">
                <a:solidFill>
                  <a:prstClr val="black"/>
                </a:solidFill>
                <a:latin typeface="Calibri"/>
                <a:ea typeface="+mn-ea"/>
                <a:cs typeface="+mn-cs"/>
              </a:endParaRPr>
            </a:p>
          </p:txBody>
        </p:sp>
      </p:grpSp>
      <p:grpSp>
        <p:nvGrpSpPr>
          <p:cNvPr id="12" name="Group 12"/>
          <p:cNvGrpSpPr/>
          <p:nvPr/>
        </p:nvGrpSpPr>
        <p:grpSpPr>
          <a:xfrm>
            <a:off x="5316488" y="2011388"/>
            <a:ext cx="2285911" cy="22859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pPr defTabSz="457200">
                <a:buClrTx/>
              </a:pPr>
              <a:endParaRPr lang="en-US" sz="900" kern="1200">
                <a:solidFill>
                  <a:prstClr val="black"/>
                </a:solidFill>
                <a:latin typeface="Calibri"/>
                <a:ea typeface="+mn-ea"/>
                <a:cs typeface="+mn-cs"/>
              </a:endParaRPr>
            </a:p>
          </p:txBody>
        </p:sp>
        <p:sp>
          <p:nvSpPr>
            <p:cNvPr id="14" name="TextBox 14"/>
            <p:cNvSpPr txBox="1"/>
            <p:nvPr/>
          </p:nvSpPr>
          <p:spPr>
            <a:xfrm>
              <a:off x="76200" y="76200"/>
              <a:ext cx="660400" cy="660400"/>
            </a:xfrm>
            <a:prstGeom prst="rect">
              <a:avLst/>
            </a:prstGeom>
          </p:spPr>
          <p:txBody>
            <a:bodyPr lIns="25400" tIns="25400" rIns="25400" bIns="25400" rtlCol="0" anchor="ctr"/>
            <a:lstStyle/>
            <a:p>
              <a:pPr algn="ctr" defTabSz="457200">
                <a:lnSpc>
                  <a:spcPts val="1080"/>
                </a:lnSpc>
                <a:buClrTx/>
              </a:pPr>
              <a:endParaRPr sz="900" kern="1200">
                <a:solidFill>
                  <a:prstClr val="black"/>
                </a:solidFill>
                <a:latin typeface="Calibri"/>
                <a:ea typeface="+mn-ea"/>
                <a:cs typeface="+mn-cs"/>
              </a:endParaRPr>
            </a:p>
          </p:txBody>
        </p:sp>
      </p:grpSp>
      <p:sp>
        <p:nvSpPr>
          <p:cNvPr id="15" name="TextBox 15"/>
          <p:cNvSpPr txBox="1"/>
          <p:nvPr/>
        </p:nvSpPr>
        <p:spPr>
          <a:xfrm>
            <a:off x="1881250" y="2182824"/>
            <a:ext cx="1987994" cy="1029769"/>
          </a:xfrm>
          <a:prstGeom prst="rect">
            <a:avLst/>
          </a:prstGeom>
        </p:spPr>
        <p:txBody>
          <a:bodyPr lIns="0" tIns="0" rIns="0" bIns="0" rtlCol="0" anchor="t">
            <a:spAutoFit/>
          </a:bodyPr>
          <a:lstStyle/>
          <a:p>
            <a:pPr algn="ctr" defTabSz="457200">
              <a:lnSpc>
                <a:spcPts val="8791"/>
              </a:lnSpc>
              <a:spcBef>
                <a:spcPct val="0"/>
              </a:spcBef>
              <a:buClrTx/>
            </a:pPr>
            <a:r>
              <a:rPr lang="en-US" sz="6279" b="1" kern="1200">
                <a:solidFill>
                  <a:srgbClr val="1B2B4D"/>
                </a:solidFill>
                <a:latin typeface="Eastman Grotesque Bold"/>
                <a:ea typeface="Eastman Grotesque Bold"/>
                <a:cs typeface="Eastman Grotesque Bold"/>
                <a:sym typeface="Eastman Grotesque Bold"/>
              </a:rPr>
              <a:t>54%</a:t>
            </a:r>
          </a:p>
        </p:txBody>
      </p:sp>
      <p:sp>
        <p:nvSpPr>
          <p:cNvPr id="16" name="TextBox 16"/>
          <p:cNvSpPr txBox="1"/>
          <p:nvPr/>
        </p:nvSpPr>
        <p:spPr>
          <a:xfrm>
            <a:off x="1620495" y="3120124"/>
            <a:ext cx="2393441" cy="974626"/>
          </a:xfrm>
          <a:prstGeom prst="rect">
            <a:avLst/>
          </a:prstGeom>
        </p:spPr>
        <p:txBody>
          <a:bodyPr lIns="0" tIns="0" rIns="0" bIns="0" rtlCol="0" anchor="t">
            <a:spAutoFit/>
          </a:bodyPr>
          <a:lstStyle/>
          <a:p>
            <a:pPr algn="ctr" defTabSz="457200">
              <a:lnSpc>
                <a:spcPts val="1890"/>
              </a:lnSpc>
              <a:buClrTx/>
            </a:pPr>
            <a:r>
              <a:rPr lang="en-US" sz="1800" kern="1200">
                <a:solidFill>
                  <a:srgbClr val="223663"/>
                </a:solidFill>
                <a:latin typeface="Gotham 2"/>
                <a:ea typeface="Gotham 2"/>
                <a:cs typeface="Gotham 2"/>
                <a:sym typeface="Gotham 2"/>
              </a:rPr>
              <a:t>Said Yes To Receving Info</a:t>
            </a:r>
          </a:p>
          <a:p>
            <a:pPr algn="ctr" defTabSz="457200">
              <a:lnSpc>
                <a:spcPts val="1890"/>
              </a:lnSpc>
              <a:buClrTx/>
            </a:pPr>
            <a:r>
              <a:rPr lang="en-US" sz="1800" kern="1200">
                <a:solidFill>
                  <a:srgbClr val="223663"/>
                </a:solidFill>
                <a:latin typeface="Gotham 2"/>
                <a:ea typeface="Gotham 2"/>
                <a:cs typeface="Gotham 2"/>
                <a:sym typeface="Gotham 2"/>
              </a:rPr>
              <a:t>About The</a:t>
            </a:r>
          </a:p>
          <a:p>
            <a:pPr algn="ctr" defTabSz="457200">
              <a:lnSpc>
                <a:spcPts val="1890"/>
              </a:lnSpc>
              <a:buClrTx/>
            </a:pPr>
            <a:r>
              <a:rPr lang="en-US" sz="1800" kern="1200">
                <a:solidFill>
                  <a:srgbClr val="223663"/>
                </a:solidFill>
                <a:latin typeface="Gotham 2"/>
                <a:ea typeface="Gotham 2"/>
                <a:cs typeface="Gotham 2"/>
                <a:sym typeface="Gotham 2"/>
              </a:rPr>
              <a:t>Church</a:t>
            </a:r>
          </a:p>
        </p:txBody>
      </p:sp>
      <p:grpSp>
        <p:nvGrpSpPr>
          <p:cNvPr id="17" name="Group 17"/>
          <p:cNvGrpSpPr/>
          <p:nvPr/>
        </p:nvGrpSpPr>
        <p:grpSpPr>
          <a:xfrm>
            <a:off x="5316488" y="2213780"/>
            <a:ext cx="2393441" cy="1631360"/>
            <a:chOff x="0" y="-247651"/>
            <a:chExt cx="6382508" cy="4350292"/>
          </a:xfrm>
        </p:grpSpPr>
        <p:sp>
          <p:nvSpPr>
            <p:cNvPr id="18" name="TextBox 18"/>
            <p:cNvSpPr txBox="1"/>
            <p:nvPr/>
          </p:nvSpPr>
          <p:spPr>
            <a:xfrm>
              <a:off x="540597" y="-247651"/>
              <a:ext cx="5301316" cy="2746050"/>
            </a:xfrm>
            <a:prstGeom prst="rect">
              <a:avLst/>
            </a:prstGeom>
          </p:spPr>
          <p:txBody>
            <a:bodyPr lIns="0" tIns="0" rIns="0" bIns="0" rtlCol="0" anchor="t">
              <a:spAutoFit/>
            </a:bodyPr>
            <a:lstStyle/>
            <a:p>
              <a:pPr algn="ctr" defTabSz="457200">
                <a:lnSpc>
                  <a:spcPts val="8791"/>
                </a:lnSpc>
                <a:spcBef>
                  <a:spcPct val="0"/>
                </a:spcBef>
                <a:buClrTx/>
              </a:pPr>
              <a:r>
                <a:rPr lang="en-US" sz="6279" b="1" kern="1200">
                  <a:solidFill>
                    <a:srgbClr val="1B2B4D"/>
                  </a:solidFill>
                  <a:latin typeface="Eastman Grotesque Bold"/>
                  <a:ea typeface="Eastman Grotesque Bold"/>
                  <a:cs typeface="Eastman Grotesque Bold"/>
                  <a:sym typeface="Eastman Grotesque Bold"/>
                </a:rPr>
                <a:t>58%</a:t>
              </a:r>
            </a:p>
          </p:txBody>
        </p:sp>
        <p:sp>
          <p:nvSpPr>
            <p:cNvPr id="19" name="TextBox 19"/>
            <p:cNvSpPr txBox="1"/>
            <p:nvPr/>
          </p:nvSpPr>
          <p:spPr>
            <a:xfrm>
              <a:off x="0" y="2153391"/>
              <a:ext cx="6382508" cy="1949250"/>
            </a:xfrm>
            <a:prstGeom prst="rect">
              <a:avLst/>
            </a:prstGeom>
          </p:spPr>
          <p:txBody>
            <a:bodyPr lIns="0" tIns="0" rIns="0" bIns="0" rtlCol="0" anchor="t">
              <a:spAutoFit/>
            </a:bodyPr>
            <a:lstStyle/>
            <a:p>
              <a:pPr algn="ctr" defTabSz="457200">
                <a:lnSpc>
                  <a:spcPts val="1890"/>
                </a:lnSpc>
                <a:buClrTx/>
              </a:pPr>
              <a:r>
                <a:rPr lang="en-US" sz="1800" kern="1200">
                  <a:solidFill>
                    <a:srgbClr val="223663"/>
                  </a:solidFill>
                  <a:latin typeface="Gotham 2"/>
                  <a:ea typeface="Gotham 2"/>
                  <a:cs typeface="Gotham 2"/>
                  <a:sym typeface="Gotham 2"/>
                </a:rPr>
                <a:t>Said Yes To Learning</a:t>
              </a:r>
            </a:p>
            <a:p>
              <a:pPr algn="ctr" defTabSz="457200">
                <a:lnSpc>
                  <a:spcPts val="1890"/>
                </a:lnSpc>
                <a:buClrTx/>
              </a:pPr>
              <a:r>
                <a:rPr lang="en-US" sz="1800" kern="1200">
                  <a:solidFill>
                    <a:srgbClr val="223663"/>
                  </a:solidFill>
                  <a:latin typeface="Gotham 2"/>
                  <a:ea typeface="Gotham 2"/>
                  <a:cs typeface="Gotham 2"/>
                  <a:sym typeface="Gotham 2"/>
                </a:rPr>
                <a:t>About The</a:t>
              </a:r>
            </a:p>
            <a:p>
              <a:pPr algn="ctr" defTabSz="457200">
                <a:lnSpc>
                  <a:spcPts val="1890"/>
                </a:lnSpc>
                <a:buClrTx/>
              </a:pPr>
              <a:r>
                <a:rPr lang="en-US" sz="1800" kern="1200">
                  <a:solidFill>
                    <a:srgbClr val="223663"/>
                  </a:solidFill>
                  <a:latin typeface="Gotham 2"/>
                  <a:ea typeface="Gotham 2"/>
                  <a:cs typeface="Gotham 2"/>
                  <a:sym typeface="Gotham 2"/>
                </a:rPr>
                <a:t>Bible</a:t>
              </a:r>
            </a:p>
          </p:txBody>
        </p:sp>
      </p:grpSp>
    </p:spTree>
    <p:extLst>
      <p:ext uri="{BB962C8B-B14F-4D97-AF65-F5344CB8AC3E}">
        <p14:creationId xmlns:p14="http://schemas.microsoft.com/office/powerpoint/2010/main" val="388662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9C656-3622-2A6B-156F-82A76E2ECD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259313-D924-61FB-CB14-F54CE5ACD9B0}"/>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One Team One Dream – SL Designs LLC">
            <a:extLst>
              <a:ext uri="{FF2B5EF4-FFF2-40B4-BE49-F238E27FC236}">
                <a16:creationId xmlns:a16="http://schemas.microsoft.com/office/drawing/2014/main" id="{5AE7910A-3F88-9F2A-EF2B-78C51FCC4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379" y="205741"/>
            <a:ext cx="4095242" cy="473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0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16488" y="2011388"/>
            <a:ext cx="2285911" cy="22859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pPr defTabSz="457200">
                <a:buClrTx/>
              </a:pPr>
              <a:endParaRPr lang="en-US" sz="900" kern="1200">
                <a:solidFill>
                  <a:prstClr val="black"/>
                </a:solidFill>
                <a:latin typeface="Calibri"/>
                <a:ea typeface="+mn-ea"/>
                <a:cs typeface="+mn-cs"/>
              </a:endParaRPr>
            </a:p>
          </p:txBody>
        </p:sp>
        <p:sp>
          <p:nvSpPr>
            <p:cNvPr id="4" name="TextBox 4"/>
            <p:cNvSpPr txBox="1"/>
            <p:nvPr/>
          </p:nvSpPr>
          <p:spPr>
            <a:xfrm>
              <a:off x="76200" y="76200"/>
              <a:ext cx="660400" cy="660400"/>
            </a:xfrm>
            <a:prstGeom prst="rect">
              <a:avLst/>
            </a:prstGeom>
          </p:spPr>
          <p:txBody>
            <a:bodyPr lIns="25400" tIns="25400" rIns="25400" bIns="25400" rtlCol="0" anchor="ctr"/>
            <a:lstStyle/>
            <a:p>
              <a:pPr algn="ctr" defTabSz="457200">
                <a:lnSpc>
                  <a:spcPts val="1080"/>
                </a:lnSpc>
                <a:buClrTx/>
              </a:pPr>
              <a:endParaRPr sz="900" kern="1200">
                <a:solidFill>
                  <a:prstClr val="black"/>
                </a:solidFill>
                <a:latin typeface="Calibri"/>
                <a:ea typeface="+mn-ea"/>
                <a:cs typeface="+mn-cs"/>
              </a:endParaRPr>
            </a:p>
          </p:txBody>
        </p:sp>
      </p:grpSp>
      <p:sp>
        <p:nvSpPr>
          <p:cNvPr id="5" name="Freeform 5"/>
          <p:cNvSpPr/>
          <p:nvPr/>
        </p:nvSpPr>
        <p:spPr>
          <a:xfrm rot="5400000">
            <a:off x="904406" y="4593486"/>
            <a:ext cx="114377" cy="71330"/>
          </a:xfrm>
          <a:custGeom>
            <a:avLst/>
            <a:gdLst/>
            <a:ahLst/>
            <a:cxnLst/>
            <a:rect l="l" t="t" r="r" b="b"/>
            <a:pathLst>
              <a:path w="228753" h="142659">
                <a:moveTo>
                  <a:pt x="0" y="0"/>
                </a:moveTo>
                <a:lnTo>
                  <a:pt x="228753" y="0"/>
                </a:lnTo>
                <a:lnTo>
                  <a:pt x="228753" y="142658"/>
                </a:lnTo>
                <a:lnTo>
                  <a:pt x="0" y="142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6" name="TextBox 6"/>
          <p:cNvSpPr txBox="1"/>
          <p:nvPr/>
        </p:nvSpPr>
        <p:spPr>
          <a:xfrm>
            <a:off x="3004993" y="1480051"/>
            <a:ext cx="676808" cy="218458"/>
          </a:xfrm>
          <a:prstGeom prst="rect">
            <a:avLst/>
          </a:prstGeom>
        </p:spPr>
        <p:txBody>
          <a:bodyPr lIns="0" tIns="0" rIns="0" bIns="0" rtlCol="0" anchor="t">
            <a:spAutoFit/>
          </a:bodyPr>
          <a:lstStyle/>
          <a:p>
            <a:pPr algn="ctr" defTabSz="457200">
              <a:lnSpc>
                <a:spcPts val="1714"/>
              </a:lnSpc>
              <a:buClrTx/>
            </a:pPr>
            <a:r>
              <a:rPr lang="en-US" sz="1883" b="1" kern="1200">
                <a:solidFill>
                  <a:srgbClr val="223663"/>
                </a:solidFill>
                <a:latin typeface="Codec Pro Bold"/>
                <a:ea typeface="Codec Pro Bold"/>
                <a:cs typeface="Codec Pro Bold"/>
                <a:sym typeface="Codec Pro Bold"/>
              </a:rPr>
              <a:t>01</a:t>
            </a:r>
          </a:p>
        </p:txBody>
      </p:sp>
      <p:sp>
        <p:nvSpPr>
          <p:cNvPr id="7" name="TextBox 7"/>
          <p:cNvSpPr txBox="1"/>
          <p:nvPr/>
        </p:nvSpPr>
        <p:spPr>
          <a:xfrm>
            <a:off x="5463787" y="1480051"/>
            <a:ext cx="676808" cy="218458"/>
          </a:xfrm>
          <a:prstGeom prst="rect">
            <a:avLst/>
          </a:prstGeom>
        </p:spPr>
        <p:txBody>
          <a:bodyPr lIns="0" tIns="0" rIns="0" bIns="0" rtlCol="0" anchor="t">
            <a:spAutoFit/>
          </a:bodyPr>
          <a:lstStyle/>
          <a:p>
            <a:pPr algn="ctr" defTabSz="457200">
              <a:lnSpc>
                <a:spcPts val="1714"/>
              </a:lnSpc>
              <a:buClrTx/>
            </a:pPr>
            <a:r>
              <a:rPr lang="en-US" sz="1883" b="1" kern="1200">
                <a:solidFill>
                  <a:srgbClr val="223663"/>
                </a:solidFill>
                <a:latin typeface="Codec Pro Bold"/>
                <a:ea typeface="Codec Pro Bold"/>
                <a:cs typeface="Codec Pro Bold"/>
                <a:sym typeface="Codec Pro Bold"/>
              </a:rPr>
              <a:t>02</a:t>
            </a:r>
          </a:p>
        </p:txBody>
      </p:sp>
      <p:sp>
        <p:nvSpPr>
          <p:cNvPr id="8" name="TextBox 8"/>
          <p:cNvSpPr txBox="1"/>
          <p:nvPr/>
        </p:nvSpPr>
        <p:spPr>
          <a:xfrm>
            <a:off x="0" y="1110860"/>
            <a:ext cx="9144000" cy="589905"/>
          </a:xfrm>
          <a:prstGeom prst="rect">
            <a:avLst/>
          </a:prstGeom>
        </p:spPr>
        <p:txBody>
          <a:bodyPr lIns="0" tIns="0" rIns="0" bIns="0" rtlCol="0" anchor="t">
            <a:spAutoFit/>
          </a:bodyPr>
          <a:lstStyle/>
          <a:p>
            <a:pPr algn="ctr" defTabSz="457200">
              <a:lnSpc>
                <a:spcPts val="2260"/>
              </a:lnSpc>
              <a:buClrTx/>
            </a:pPr>
            <a:r>
              <a:rPr lang="en-US" sz="2000" kern="1200">
                <a:solidFill>
                  <a:srgbClr val="FFFFFF"/>
                </a:solidFill>
                <a:latin typeface="Gotham 2"/>
                <a:ea typeface="Gotham 2"/>
                <a:cs typeface="Gotham 2"/>
                <a:sym typeface="Gotham 2"/>
              </a:rPr>
              <a:t>Of 989 students (41% of all DSA) </a:t>
            </a:r>
          </a:p>
          <a:p>
            <a:pPr algn="ctr" defTabSz="457200">
              <a:lnSpc>
                <a:spcPts val="2260"/>
              </a:lnSpc>
              <a:buClrTx/>
            </a:pPr>
            <a:r>
              <a:rPr lang="en-US" sz="2000" kern="1200">
                <a:solidFill>
                  <a:srgbClr val="FFFFFF"/>
                </a:solidFill>
                <a:latin typeface="Gotham 2"/>
                <a:ea typeface="Gotham 2"/>
                <a:cs typeface="Gotham 2"/>
                <a:sym typeface="Gotham 2"/>
              </a:rPr>
              <a:t>that attend church less 2x a month...</a:t>
            </a:r>
          </a:p>
        </p:txBody>
      </p:sp>
      <p:sp>
        <p:nvSpPr>
          <p:cNvPr id="9" name="Freeform 9"/>
          <p:cNvSpPr/>
          <p:nvPr/>
        </p:nvSpPr>
        <p:spPr>
          <a:xfrm>
            <a:off x="514350" y="350717"/>
            <a:ext cx="546986" cy="546986"/>
          </a:xfrm>
          <a:custGeom>
            <a:avLst/>
            <a:gdLst/>
            <a:ahLst/>
            <a:cxnLst/>
            <a:rect l="l" t="t" r="r" b="b"/>
            <a:pathLst>
              <a:path w="1093972" h="1093972">
                <a:moveTo>
                  <a:pt x="0" y="0"/>
                </a:moveTo>
                <a:lnTo>
                  <a:pt x="1093972" y="0"/>
                </a:lnTo>
                <a:lnTo>
                  <a:pt x="1093972" y="1093972"/>
                </a:lnTo>
                <a:lnTo>
                  <a:pt x="0" y="1093972"/>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TextBox 10"/>
          <p:cNvSpPr txBox="1"/>
          <p:nvPr/>
        </p:nvSpPr>
        <p:spPr>
          <a:xfrm>
            <a:off x="1132998" y="435478"/>
            <a:ext cx="7763250" cy="423193"/>
          </a:xfrm>
          <a:prstGeom prst="rect">
            <a:avLst/>
          </a:prstGeom>
        </p:spPr>
        <p:txBody>
          <a:bodyPr lIns="0" tIns="0" rIns="0" bIns="0" rtlCol="0" anchor="t">
            <a:spAutoFit/>
          </a:bodyPr>
          <a:lstStyle/>
          <a:p>
            <a:pPr defTabSz="457200">
              <a:lnSpc>
                <a:spcPts val="3276"/>
              </a:lnSpc>
              <a:buClrTx/>
            </a:pPr>
            <a:r>
              <a:rPr lang="en-US" sz="3599" kern="1200" dirty="0">
                <a:solidFill>
                  <a:srgbClr val="FFFFFF"/>
                </a:solidFill>
                <a:latin typeface="Gotham 1"/>
                <a:ea typeface="Gotham 1"/>
                <a:cs typeface="Gotham 1"/>
                <a:sym typeface="Gotham 1"/>
              </a:rPr>
              <a:t>Nominal Church Attendance</a:t>
            </a:r>
          </a:p>
        </p:txBody>
      </p:sp>
      <p:grpSp>
        <p:nvGrpSpPr>
          <p:cNvPr id="11" name="Group 11"/>
          <p:cNvGrpSpPr/>
          <p:nvPr/>
        </p:nvGrpSpPr>
        <p:grpSpPr>
          <a:xfrm>
            <a:off x="1620495" y="1962510"/>
            <a:ext cx="2383667" cy="23836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7AD">
                    <a:alpha val="100000"/>
                  </a:srgbClr>
                </a:gs>
                <a:gs pos="100000">
                  <a:srgbClr val="FFA9F9">
                    <a:alpha val="100000"/>
                  </a:srgbClr>
                </a:gs>
              </a:gsLst>
              <a:lin ang="0"/>
            </a:gradFill>
          </p:spPr>
          <p:txBody>
            <a:bodyPr/>
            <a:lstStyle/>
            <a:p>
              <a:pPr defTabSz="457200">
                <a:buClrTx/>
              </a:pPr>
              <a:endParaRPr lang="en-US" sz="900" kern="1200">
                <a:solidFill>
                  <a:prstClr val="black"/>
                </a:solidFill>
                <a:latin typeface="Calibri"/>
                <a:ea typeface="+mn-ea"/>
                <a:cs typeface="+mn-cs"/>
              </a:endParaRPr>
            </a:p>
          </p:txBody>
        </p:sp>
        <p:sp>
          <p:nvSpPr>
            <p:cNvPr id="13" name="TextBox 13"/>
            <p:cNvSpPr txBox="1"/>
            <p:nvPr/>
          </p:nvSpPr>
          <p:spPr>
            <a:xfrm>
              <a:off x="76200" y="76200"/>
              <a:ext cx="660400" cy="660400"/>
            </a:xfrm>
            <a:prstGeom prst="rect">
              <a:avLst/>
            </a:prstGeom>
          </p:spPr>
          <p:txBody>
            <a:bodyPr lIns="25400" tIns="25400" rIns="25400" bIns="25400" rtlCol="0" anchor="ctr"/>
            <a:lstStyle/>
            <a:p>
              <a:pPr algn="ctr" defTabSz="457200">
                <a:lnSpc>
                  <a:spcPts val="1080"/>
                </a:lnSpc>
                <a:buClrTx/>
              </a:pPr>
              <a:endParaRPr sz="900" kern="1200">
                <a:solidFill>
                  <a:prstClr val="black"/>
                </a:solidFill>
                <a:latin typeface="Calibri"/>
                <a:ea typeface="+mn-ea"/>
                <a:cs typeface="+mn-cs"/>
              </a:endParaRPr>
            </a:p>
          </p:txBody>
        </p:sp>
      </p:grpSp>
      <p:sp>
        <p:nvSpPr>
          <p:cNvPr id="14" name="TextBox 14"/>
          <p:cNvSpPr txBox="1"/>
          <p:nvPr/>
        </p:nvSpPr>
        <p:spPr>
          <a:xfrm>
            <a:off x="1661802" y="2182824"/>
            <a:ext cx="2383667" cy="1029769"/>
          </a:xfrm>
          <a:prstGeom prst="rect">
            <a:avLst/>
          </a:prstGeom>
        </p:spPr>
        <p:txBody>
          <a:bodyPr lIns="0" tIns="0" rIns="0" bIns="0" rtlCol="0" anchor="t">
            <a:spAutoFit/>
          </a:bodyPr>
          <a:lstStyle/>
          <a:p>
            <a:pPr algn="ctr" defTabSz="457200">
              <a:lnSpc>
                <a:spcPts val="8791"/>
              </a:lnSpc>
              <a:spcBef>
                <a:spcPct val="0"/>
              </a:spcBef>
              <a:buClrTx/>
            </a:pPr>
            <a:r>
              <a:rPr lang="en-US" sz="6279" b="1" kern="1200">
                <a:solidFill>
                  <a:srgbClr val="1B2B4D"/>
                </a:solidFill>
                <a:latin typeface="Eastman Grotesque Bold"/>
                <a:ea typeface="Eastman Grotesque Bold"/>
                <a:cs typeface="Eastman Grotesque Bold"/>
                <a:sym typeface="Eastman Grotesque Bold"/>
              </a:rPr>
              <a:t>56%</a:t>
            </a:r>
          </a:p>
        </p:txBody>
      </p:sp>
      <p:sp>
        <p:nvSpPr>
          <p:cNvPr id="15" name="TextBox 15"/>
          <p:cNvSpPr txBox="1"/>
          <p:nvPr/>
        </p:nvSpPr>
        <p:spPr>
          <a:xfrm>
            <a:off x="1654347" y="3128588"/>
            <a:ext cx="2315964" cy="974626"/>
          </a:xfrm>
          <a:prstGeom prst="rect">
            <a:avLst/>
          </a:prstGeom>
        </p:spPr>
        <p:txBody>
          <a:bodyPr lIns="0" tIns="0" rIns="0" bIns="0" rtlCol="0" anchor="t">
            <a:spAutoFit/>
          </a:bodyPr>
          <a:lstStyle/>
          <a:p>
            <a:pPr algn="ctr" defTabSz="457200">
              <a:lnSpc>
                <a:spcPts val="1890"/>
              </a:lnSpc>
              <a:buClrTx/>
            </a:pPr>
            <a:r>
              <a:rPr lang="en-US" sz="1800" kern="1200">
                <a:solidFill>
                  <a:srgbClr val="223663"/>
                </a:solidFill>
                <a:latin typeface="Gotham 2"/>
                <a:ea typeface="Gotham 2"/>
                <a:cs typeface="Gotham 2"/>
                <a:sym typeface="Gotham 2"/>
              </a:rPr>
              <a:t>Said Yes To Receving Info</a:t>
            </a:r>
          </a:p>
          <a:p>
            <a:pPr algn="ctr" defTabSz="457200">
              <a:lnSpc>
                <a:spcPts val="1890"/>
              </a:lnSpc>
              <a:buClrTx/>
            </a:pPr>
            <a:r>
              <a:rPr lang="en-US" sz="1800" kern="1200">
                <a:solidFill>
                  <a:srgbClr val="223663"/>
                </a:solidFill>
                <a:latin typeface="Gotham 2"/>
                <a:ea typeface="Gotham 2"/>
                <a:cs typeface="Gotham 2"/>
                <a:sym typeface="Gotham 2"/>
              </a:rPr>
              <a:t>About The</a:t>
            </a:r>
          </a:p>
          <a:p>
            <a:pPr algn="ctr" defTabSz="457200">
              <a:lnSpc>
                <a:spcPts val="1890"/>
              </a:lnSpc>
              <a:buClrTx/>
            </a:pPr>
            <a:r>
              <a:rPr lang="en-US" sz="1800" kern="1200">
                <a:solidFill>
                  <a:srgbClr val="223663"/>
                </a:solidFill>
                <a:latin typeface="Gotham 2"/>
                <a:ea typeface="Gotham 2"/>
                <a:cs typeface="Gotham 2"/>
                <a:sym typeface="Gotham 2"/>
              </a:rPr>
              <a:t>Church</a:t>
            </a:r>
          </a:p>
        </p:txBody>
      </p:sp>
      <p:sp>
        <p:nvSpPr>
          <p:cNvPr id="16" name="TextBox 16"/>
          <p:cNvSpPr txBox="1"/>
          <p:nvPr/>
        </p:nvSpPr>
        <p:spPr>
          <a:xfrm>
            <a:off x="5374289" y="2182824"/>
            <a:ext cx="2285911" cy="1029769"/>
          </a:xfrm>
          <a:prstGeom prst="rect">
            <a:avLst/>
          </a:prstGeom>
        </p:spPr>
        <p:txBody>
          <a:bodyPr lIns="0" tIns="0" rIns="0" bIns="0" rtlCol="0" anchor="t">
            <a:spAutoFit/>
          </a:bodyPr>
          <a:lstStyle/>
          <a:p>
            <a:pPr algn="ctr" defTabSz="457200">
              <a:lnSpc>
                <a:spcPts val="8791"/>
              </a:lnSpc>
              <a:spcBef>
                <a:spcPct val="0"/>
              </a:spcBef>
              <a:buClrTx/>
            </a:pPr>
            <a:r>
              <a:rPr lang="en-US" sz="6279" b="1" kern="1200">
                <a:solidFill>
                  <a:srgbClr val="1B2B4D"/>
                </a:solidFill>
                <a:latin typeface="Eastman Grotesque Bold"/>
                <a:ea typeface="Eastman Grotesque Bold"/>
                <a:cs typeface="Eastman Grotesque Bold"/>
                <a:sym typeface="Eastman Grotesque Bold"/>
              </a:rPr>
              <a:t>58%</a:t>
            </a:r>
          </a:p>
        </p:txBody>
      </p:sp>
      <p:sp>
        <p:nvSpPr>
          <p:cNvPr id="17" name="TextBox 17"/>
          <p:cNvSpPr txBox="1"/>
          <p:nvPr/>
        </p:nvSpPr>
        <p:spPr>
          <a:xfrm>
            <a:off x="5374289" y="3128588"/>
            <a:ext cx="2285911" cy="730969"/>
          </a:xfrm>
          <a:prstGeom prst="rect">
            <a:avLst/>
          </a:prstGeom>
        </p:spPr>
        <p:txBody>
          <a:bodyPr lIns="0" tIns="0" rIns="0" bIns="0" rtlCol="0" anchor="t">
            <a:spAutoFit/>
          </a:bodyPr>
          <a:lstStyle/>
          <a:p>
            <a:pPr algn="ctr" defTabSz="457200">
              <a:lnSpc>
                <a:spcPts val="1890"/>
              </a:lnSpc>
              <a:buClrTx/>
            </a:pPr>
            <a:r>
              <a:rPr lang="en-US" sz="1800" kern="1200">
                <a:solidFill>
                  <a:srgbClr val="223663"/>
                </a:solidFill>
                <a:latin typeface="Gotham 2"/>
                <a:ea typeface="Gotham 2"/>
                <a:cs typeface="Gotham 2"/>
                <a:sym typeface="Gotham 2"/>
              </a:rPr>
              <a:t>Said Yes To Learning</a:t>
            </a:r>
          </a:p>
          <a:p>
            <a:pPr algn="ctr" defTabSz="457200">
              <a:lnSpc>
                <a:spcPts val="1890"/>
              </a:lnSpc>
              <a:buClrTx/>
            </a:pPr>
            <a:r>
              <a:rPr lang="en-US" sz="1800" kern="1200">
                <a:solidFill>
                  <a:srgbClr val="223663"/>
                </a:solidFill>
                <a:latin typeface="Gotham 2"/>
                <a:ea typeface="Gotham 2"/>
                <a:cs typeface="Gotham 2"/>
                <a:sym typeface="Gotham 2"/>
              </a:rPr>
              <a:t>About The</a:t>
            </a:r>
          </a:p>
          <a:p>
            <a:pPr algn="ctr" defTabSz="457200">
              <a:lnSpc>
                <a:spcPts val="1890"/>
              </a:lnSpc>
              <a:buClrTx/>
            </a:pPr>
            <a:r>
              <a:rPr lang="en-US" sz="1800" kern="1200">
                <a:solidFill>
                  <a:srgbClr val="223663"/>
                </a:solidFill>
                <a:latin typeface="Gotham 2"/>
                <a:ea typeface="Gotham 2"/>
                <a:cs typeface="Gotham 2"/>
                <a:sym typeface="Gotham 2"/>
              </a:rPr>
              <a:t>Bible</a:t>
            </a:r>
          </a:p>
        </p:txBody>
      </p:sp>
    </p:spTree>
    <p:extLst>
      <p:ext uri="{BB962C8B-B14F-4D97-AF65-F5344CB8AC3E}">
        <p14:creationId xmlns:p14="http://schemas.microsoft.com/office/powerpoint/2010/main" val="2252855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24957" y="4667922"/>
            <a:ext cx="114377" cy="71330"/>
          </a:xfrm>
          <a:custGeom>
            <a:avLst/>
            <a:gdLst/>
            <a:ahLst/>
            <a:cxnLst/>
            <a:rect l="l" t="t" r="r" b="b"/>
            <a:pathLst>
              <a:path w="228753" h="142659">
                <a:moveTo>
                  <a:pt x="0" y="0"/>
                </a:moveTo>
                <a:lnTo>
                  <a:pt x="228753" y="0"/>
                </a:lnTo>
                <a:lnTo>
                  <a:pt x="228753" y="142658"/>
                </a:lnTo>
                <a:lnTo>
                  <a:pt x="0" y="142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3" name="TextBox 3"/>
          <p:cNvSpPr txBox="1"/>
          <p:nvPr/>
        </p:nvSpPr>
        <p:spPr>
          <a:xfrm>
            <a:off x="3004993" y="1480051"/>
            <a:ext cx="676808" cy="218458"/>
          </a:xfrm>
          <a:prstGeom prst="rect">
            <a:avLst/>
          </a:prstGeom>
        </p:spPr>
        <p:txBody>
          <a:bodyPr lIns="0" tIns="0" rIns="0" bIns="0" rtlCol="0" anchor="t">
            <a:spAutoFit/>
          </a:bodyPr>
          <a:lstStyle/>
          <a:p>
            <a:pPr algn="ctr" defTabSz="457200">
              <a:lnSpc>
                <a:spcPts val="1714"/>
              </a:lnSpc>
              <a:buClrTx/>
            </a:pPr>
            <a:r>
              <a:rPr lang="en-US" sz="1883" b="1" kern="1200">
                <a:solidFill>
                  <a:srgbClr val="223663"/>
                </a:solidFill>
                <a:latin typeface="Codec Pro Bold"/>
                <a:ea typeface="Codec Pro Bold"/>
                <a:cs typeface="Codec Pro Bold"/>
                <a:sym typeface="Codec Pro Bold"/>
              </a:rPr>
              <a:t>01</a:t>
            </a:r>
          </a:p>
        </p:txBody>
      </p:sp>
      <p:sp>
        <p:nvSpPr>
          <p:cNvPr id="4" name="TextBox 4"/>
          <p:cNvSpPr txBox="1"/>
          <p:nvPr/>
        </p:nvSpPr>
        <p:spPr>
          <a:xfrm>
            <a:off x="5463787" y="1480051"/>
            <a:ext cx="676808" cy="218458"/>
          </a:xfrm>
          <a:prstGeom prst="rect">
            <a:avLst/>
          </a:prstGeom>
        </p:spPr>
        <p:txBody>
          <a:bodyPr lIns="0" tIns="0" rIns="0" bIns="0" rtlCol="0" anchor="t">
            <a:spAutoFit/>
          </a:bodyPr>
          <a:lstStyle/>
          <a:p>
            <a:pPr algn="ctr" defTabSz="457200">
              <a:lnSpc>
                <a:spcPts val="1714"/>
              </a:lnSpc>
              <a:buClrTx/>
            </a:pPr>
            <a:r>
              <a:rPr lang="en-US" sz="1883" b="1" kern="1200">
                <a:solidFill>
                  <a:srgbClr val="223663"/>
                </a:solidFill>
                <a:latin typeface="Codec Pro Bold"/>
                <a:ea typeface="Codec Pro Bold"/>
                <a:cs typeface="Codec Pro Bold"/>
                <a:sym typeface="Codec Pro Bold"/>
              </a:rPr>
              <a:t>02</a:t>
            </a:r>
          </a:p>
        </p:txBody>
      </p:sp>
      <p:sp>
        <p:nvSpPr>
          <p:cNvPr id="5" name="TextBox 5"/>
          <p:cNvSpPr txBox="1"/>
          <p:nvPr/>
        </p:nvSpPr>
        <p:spPr>
          <a:xfrm>
            <a:off x="0" y="1110860"/>
            <a:ext cx="9144000" cy="589905"/>
          </a:xfrm>
          <a:prstGeom prst="rect">
            <a:avLst/>
          </a:prstGeom>
        </p:spPr>
        <p:txBody>
          <a:bodyPr lIns="0" tIns="0" rIns="0" bIns="0" rtlCol="0" anchor="t">
            <a:spAutoFit/>
          </a:bodyPr>
          <a:lstStyle/>
          <a:p>
            <a:pPr algn="ctr" defTabSz="457200">
              <a:lnSpc>
                <a:spcPts val="2260"/>
              </a:lnSpc>
              <a:buClrTx/>
            </a:pPr>
            <a:r>
              <a:rPr lang="en-US" sz="2000" kern="1200">
                <a:solidFill>
                  <a:srgbClr val="FFFFFF"/>
                </a:solidFill>
                <a:latin typeface="Gotham 2"/>
                <a:ea typeface="Gotham 2"/>
                <a:cs typeface="Gotham 2"/>
                <a:sym typeface="Gotham 2"/>
              </a:rPr>
              <a:t>Of 818 students (34% of all DSA) </a:t>
            </a:r>
          </a:p>
          <a:p>
            <a:pPr algn="ctr" defTabSz="457200">
              <a:lnSpc>
                <a:spcPts val="2260"/>
              </a:lnSpc>
              <a:buClrTx/>
            </a:pPr>
            <a:r>
              <a:rPr lang="en-US" sz="2000" kern="1200">
                <a:solidFill>
                  <a:srgbClr val="FFFFFF"/>
                </a:solidFill>
                <a:latin typeface="Gotham 2"/>
                <a:ea typeface="Gotham 2"/>
                <a:cs typeface="Gotham 2"/>
                <a:sym typeface="Gotham 2"/>
              </a:rPr>
              <a:t>that are not baptized...</a:t>
            </a:r>
          </a:p>
        </p:txBody>
      </p:sp>
      <p:sp>
        <p:nvSpPr>
          <p:cNvPr id="6" name="Freeform 6"/>
          <p:cNvSpPr/>
          <p:nvPr/>
        </p:nvSpPr>
        <p:spPr>
          <a:xfrm>
            <a:off x="514350" y="350717"/>
            <a:ext cx="546986" cy="546986"/>
          </a:xfrm>
          <a:custGeom>
            <a:avLst/>
            <a:gdLst/>
            <a:ahLst/>
            <a:cxnLst/>
            <a:rect l="l" t="t" r="r" b="b"/>
            <a:pathLst>
              <a:path w="1093972" h="1093972">
                <a:moveTo>
                  <a:pt x="0" y="0"/>
                </a:moveTo>
                <a:lnTo>
                  <a:pt x="1093972" y="0"/>
                </a:lnTo>
                <a:lnTo>
                  <a:pt x="1093972" y="1093972"/>
                </a:lnTo>
                <a:lnTo>
                  <a:pt x="0" y="1093972"/>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7" name="TextBox 7"/>
          <p:cNvSpPr txBox="1"/>
          <p:nvPr/>
        </p:nvSpPr>
        <p:spPr>
          <a:xfrm>
            <a:off x="1142352" y="435478"/>
            <a:ext cx="7763250" cy="423193"/>
          </a:xfrm>
          <a:prstGeom prst="rect">
            <a:avLst/>
          </a:prstGeom>
        </p:spPr>
        <p:txBody>
          <a:bodyPr lIns="0" tIns="0" rIns="0" bIns="0" rtlCol="0" anchor="t">
            <a:spAutoFit/>
          </a:bodyPr>
          <a:lstStyle/>
          <a:p>
            <a:pPr defTabSz="457200">
              <a:lnSpc>
                <a:spcPts val="3276"/>
              </a:lnSpc>
              <a:buClrTx/>
            </a:pPr>
            <a:r>
              <a:rPr lang="en-US" sz="3599" kern="1200">
                <a:solidFill>
                  <a:srgbClr val="FFFFFF"/>
                </a:solidFill>
                <a:latin typeface="Gotham 1"/>
                <a:ea typeface="Gotham 1"/>
                <a:cs typeface="Gotham 1"/>
                <a:sym typeface="Gotham 1"/>
              </a:rPr>
              <a:t>Not Baptized</a:t>
            </a:r>
          </a:p>
        </p:txBody>
      </p:sp>
      <p:grpSp>
        <p:nvGrpSpPr>
          <p:cNvPr id="8" name="Group 8"/>
          <p:cNvGrpSpPr/>
          <p:nvPr/>
        </p:nvGrpSpPr>
        <p:grpSpPr>
          <a:xfrm>
            <a:off x="3343398" y="1741994"/>
            <a:ext cx="2383667" cy="238366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A8AFF">
                    <a:alpha val="100000"/>
                  </a:srgbClr>
                </a:gs>
                <a:gs pos="100000">
                  <a:srgbClr val="B2FBFF">
                    <a:alpha val="100000"/>
                  </a:srgbClr>
                </a:gs>
              </a:gsLst>
              <a:lin ang="18900000"/>
            </a:gradFill>
          </p:spPr>
          <p:txBody>
            <a:bodyPr/>
            <a:lstStyle/>
            <a:p>
              <a:pPr defTabSz="457200">
                <a:buClrTx/>
              </a:pPr>
              <a:endParaRPr lang="en-US" sz="900" kern="1200">
                <a:solidFill>
                  <a:prstClr val="black"/>
                </a:solidFill>
                <a:latin typeface="Calibri"/>
                <a:ea typeface="+mn-ea"/>
                <a:cs typeface="+mn-cs"/>
              </a:endParaRPr>
            </a:p>
          </p:txBody>
        </p:sp>
        <p:sp>
          <p:nvSpPr>
            <p:cNvPr id="10" name="TextBox 10"/>
            <p:cNvSpPr txBox="1"/>
            <p:nvPr/>
          </p:nvSpPr>
          <p:spPr>
            <a:xfrm>
              <a:off x="76200" y="76200"/>
              <a:ext cx="660400" cy="660400"/>
            </a:xfrm>
            <a:prstGeom prst="rect">
              <a:avLst/>
            </a:prstGeom>
          </p:spPr>
          <p:txBody>
            <a:bodyPr lIns="25400" tIns="25400" rIns="25400" bIns="25400" rtlCol="0" anchor="ctr"/>
            <a:lstStyle/>
            <a:p>
              <a:pPr algn="ctr" defTabSz="457200">
                <a:lnSpc>
                  <a:spcPts val="1080"/>
                </a:lnSpc>
                <a:buClrTx/>
              </a:pPr>
              <a:endParaRPr sz="900" kern="1200">
                <a:solidFill>
                  <a:prstClr val="black"/>
                </a:solidFill>
                <a:latin typeface="Calibri"/>
                <a:ea typeface="+mn-ea"/>
                <a:cs typeface="+mn-cs"/>
              </a:endParaRPr>
            </a:p>
          </p:txBody>
        </p:sp>
      </p:grpSp>
      <p:sp>
        <p:nvSpPr>
          <p:cNvPr id="11" name="TextBox 11"/>
          <p:cNvSpPr txBox="1"/>
          <p:nvPr/>
        </p:nvSpPr>
        <p:spPr>
          <a:xfrm>
            <a:off x="3611474" y="2006092"/>
            <a:ext cx="1987994" cy="1029769"/>
          </a:xfrm>
          <a:prstGeom prst="rect">
            <a:avLst/>
          </a:prstGeom>
        </p:spPr>
        <p:txBody>
          <a:bodyPr lIns="0" tIns="0" rIns="0" bIns="0" rtlCol="0" anchor="t">
            <a:spAutoFit/>
          </a:bodyPr>
          <a:lstStyle/>
          <a:p>
            <a:pPr algn="ctr" defTabSz="457200">
              <a:lnSpc>
                <a:spcPts val="8791"/>
              </a:lnSpc>
              <a:spcBef>
                <a:spcPct val="0"/>
              </a:spcBef>
              <a:buClrTx/>
            </a:pPr>
            <a:r>
              <a:rPr lang="en-US" sz="6279" b="1" kern="1200" dirty="0">
                <a:solidFill>
                  <a:srgbClr val="1B2B4D"/>
                </a:solidFill>
                <a:latin typeface="Eastman Grotesque Bold"/>
                <a:ea typeface="Eastman Grotesque Bold"/>
                <a:cs typeface="Eastman Grotesque Bold"/>
                <a:sym typeface="Eastman Grotesque Bold"/>
              </a:rPr>
              <a:t>11%</a:t>
            </a:r>
          </a:p>
        </p:txBody>
      </p:sp>
      <p:sp>
        <p:nvSpPr>
          <p:cNvPr id="12" name="TextBox 12"/>
          <p:cNvSpPr txBox="1"/>
          <p:nvPr/>
        </p:nvSpPr>
        <p:spPr>
          <a:xfrm>
            <a:off x="3343398" y="2949956"/>
            <a:ext cx="2383667" cy="487313"/>
          </a:xfrm>
          <a:prstGeom prst="rect">
            <a:avLst/>
          </a:prstGeom>
        </p:spPr>
        <p:txBody>
          <a:bodyPr lIns="0" tIns="0" rIns="0" bIns="0" rtlCol="0" anchor="t">
            <a:spAutoFit/>
          </a:bodyPr>
          <a:lstStyle/>
          <a:p>
            <a:pPr algn="ctr" defTabSz="457200">
              <a:lnSpc>
                <a:spcPts val="1890"/>
              </a:lnSpc>
              <a:buClrTx/>
            </a:pPr>
            <a:r>
              <a:rPr lang="en-US" sz="1800" kern="1200" dirty="0">
                <a:solidFill>
                  <a:srgbClr val="223663"/>
                </a:solidFill>
                <a:latin typeface="Gotham 2"/>
                <a:ea typeface="Gotham 2"/>
                <a:cs typeface="Gotham 2"/>
                <a:sym typeface="Gotham 2"/>
              </a:rPr>
              <a:t>Said They Are Interested in Baptism</a:t>
            </a:r>
          </a:p>
        </p:txBody>
      </p:sp>
    </p:spTree>
    <p:extLst>
      <p:ext uri="{BB962C8B-B14F-4D97-AF65-F5344CB8AC3E}">
        <p14:creationId xmlns:p14="http://schemas.microsoft.com/office/powerpoint/2010/main" val="2704018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3F68F-F85F-ECB1-A7DB-7925443A69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686EAA9-E914-D70B-B190-0C767877DB65}"/>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580766-99BB-7D02-18E8-E109D2AEEB59}"/>
              </a:ext>
            </a:extLst>
          </p:cNvPr>
          <p:cNvSpPr txBox="1"/>
          <p:nvPr/>
        </p:nvSpPr>
        <p:spPr>
          <a:xfrm>
            <a:off x="903889" y="1340643"/>
            <a:ext cx="7336221" cy="2154436"/>
          </a:xfrm>
          <a:prstGeom prst="rect">
            <a:avLst/>
          </a:prstGeom>
          <a:noFill/>
        </p:spPr>
        <p:txBody>
          <a:bodyPr wrap="square" rtlCol="0">
            <a:spAutoFit/>
          </a:bodyPr>
          <a:lstStyle/>
          <a:p>
            <a:pPr algn="ctr"/>
            <a:r>
              <a:rPr lang="en-US" sz="2000" dirty="0">
                <a:solidFill>
                  <a:srgbClr val="002060"/>
                </a:solidFill>
                <a:latin typeface="Avenir Book" panose="02000503020000020003" pitchFamily="2" charset="0"/>
              </a:rPr>
              <a:t>We Are </a:t>
            </a:r>
            <a:r>
              <a:rPr lang="en-US" sz="2000" u="sng" dirty="0">
                <a:solidFill>
                  <a:srgbClr val="002060"/>
                </a:solidFill>
                <a:latin typeface="Avenir Book" panose="02000503020000020003" pitchFamily="2" charset="0"/>
              </a:rPr>
              <a:t>All</a:t>
            </a:r>
            <a:r>
              <a:rPr lang="en-US" sz="2000" dirty="0">
                <a:solidFill>
                  <a:srgbClr val="002060"/>
                </a:solidFill>
                <a:latin typeface="Avenir Book" panose="02000503020000020003" pitchFamily="2" charset="0"/>
              </a:rPr>
              <a:t> In</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Get to Know Your People – Spiritual Life Survey</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Use the Information to Drive Your Strategy</a:t>
            </a:r>
          </a:p>
          <a:p>
            <a:pPr algn="ctr"/>
            <a:endParaRPr lang="en-US" sz="2000" dirty="0">
              <a:solidFill>
                <a:srgbClr val="002060"/>
              </a:solidFill>
              <a:latin typeface="Avenir Book" panose="02000503020000020003" pitchFamily="2" charset="0"/>
            </a:endParaRPr>
          </a:p>
          <a:p>
            <a:endParaRPr lang="en-US" dirty="0"/>
          </a:p>
        </p:txBody>
      </p:sp>
      <p:sp>
        <p:nvSpPr>
          <p:cNvPr id="4" name="TextBox 3">
            <a:extLst>
              <a:ext uri="{FF2B5EF4-FFF2-40B4-BE49-F238E27FC236}">
                <a16:creationId xmlns:a16="http://schemas.microsoft.com/office/drawing/2014/main" id="{A3B038F7-98B0-4E39-5353-19E1203899AD}"/>
              </a:ext>
            </a:extLst>
          </p:cNvPr>
          <p:cNvSpPr txBox="1"/>
          <p:nvPr/>
        </p:nvSpPr>
        <p:spPr>
          <a:xfrm>
            <a:off x="903888" y="403940"/>
            <a:ext cx="7336221" cy="584775"/>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Harvest Strategy</a:t>
            </a:r>
            <a:endParaRPr lang="en-US" sz="700" dirty="0"/>
          </a:p>
        </p:txBody>
      </p:sp>
    </p:spTree>
    <p:extLst>
      <p:ext uri="{BB962C8B-B14F-4D97-AF65-F5344CB8AC3E}">
        <p14:creationId xmlns:p14="http://schemas.microsoft.com/office/powerpoint/2010/main" val="312283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F2B96CE9-CBC4-0CE0-7B3F-E6B86E7103A0}"/>
            </a:ext>
          </a:extLst>
        </p:cNvPr>
        <p:cNvGrpSpPr/>
        <p:nvPr/>
      </p:nvGrpSpPr>
      <p:grpSpPr>
        <a:xfrm>
          <a:off x="0" y="0"/>
          <a:ext cx="0" cy="0"/>
          <a:chOff x="0" y="0"/>
          <a:chExt cx="0" cy="0"/>
        </a:xfrm>
      </p:grpSpPr>
      <p:pic>
        <p:nvPicPr>
          <p:cNvPr id="3" name="Picture 2" descr="A calendar with text and images&#10;&#10;Description automatically generated with medium confidence">
            <a:extLst>
              <a:ext uri="{FF2B5EF4-FFF2-40B4-BE49-F238E27FC236}">
                <a16:creationId xmlns:a16="http://schemas.microsoft.com/office/drawing/2014/main" id="{A6ECFD33-1EA5-2F3F-8D63-9712E1AF5D39}"/>
              </a:ext>
            </a:extLst>
          </p:cNvPr>
          <p:cNvPicPr>
            <a:picLocks noChangeAspect="1"/>
          </p:cNvPicPr>
          <p:nvPr/>
        </p:nvPicPr>
        <p:blipFill>
          <a:blip r:embed="rId3"/>
          <a:stretch>
            <a:fillRect/>
          </a:stretch>
        </p:blipFill>
        <p:spPr>
          <a:xfrm>
            <a:off x="1861217" y="124928"/>
            <a:ext cx="5421565" cy="4893644"/>
          </a:xfrm>
          <a:prstGeom prst="rect">
            <a:avLst/>
          </a:prstGeom>
        </p:spPr>
      </p:pic>
    </p:spTree>
    <p:extLst>
      <p:ext uri="{BB962C8B-B14F-4D97-AF65-F5344CB8AC3E}">
        <p14:creationId xmlns:p14="http://schemas.microsoft.com/office/powerpoint/2010/main" val="4201821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0ADE7EF6-A59A-2D99-F55B-B4F846458C06}"/>
            </a:ext>
          </a:extLst>
        </p:cNvPr>
        <p:cNvGrpSpPr/>
        <p:nvPr/>
      </p:nvGrpSpPr>
      <p:grpSpPr>
        <a:xfrm>
          <a:off x="0" y="0"/>
          <a:ext cx="0" cy="0"/>
          <a:chOff x="0" y="0"/>
          <a:chExt cx="0" cy="0"/>
        </a:xfrm>
      </p:grpSpPr>
      <p:pic>
        <p:nvPicPr>
          <p:cNvPr id="3" name="Picture 2" descr="A white and blue rectangular grid with black text&#10;&#10;Description automatically generated with medium confidence">
            <a:extLst>
              <a:ext uri="{FF2B5EF4-FFF2-40B4-BE49-F238E27FC236}">
                <a16:creationId xmlns:a16="http://schemas.microsoft.com/office/drawing/2014/main" id="{E668E9B9-4FA4-CCA0-1BE0-8FD679D85815}"/>
              </a:ext>
            </a:extLst>
          </p:cNvPr>
          <p:cNvPicPr>
            <a:picLocks noChangeAspect="1"/>
          </p:cNvPicPr>
          <p:nvPr/>
        </p:nvPicPr>
        <p:blipFill>
          <a:blip r:embed="rId3"/>
          <a:stretch>
            <a:fillRect/>
          </a:stretch>
        </p:blipFill>
        <p:spPr>
          <a:xfrm>
            <a:off x="1987538" y="140677"/>
            <a:ext cx="5168924" cy="4761878"/>
          </a:xfrm>
          <a:prstGeom prst="rect">
            <a:avLst/>
          </a:prstGeom>
        </p:spPr>
      </p:pic>
    </p:spTree>
    <p:extLst>
      <p:ext uri="{BB962C8B-B14F-4D97-AF65-F5344CB8AC3E}">
        <p14:creationId xmlns:p14="http://schemas.microsoft.com/office/powerpoint/2010/main" val="3050802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1816E19E-263F-F2B4-0DB0-390309EF9C10}"/>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53DE489-91EF-C791-6699-A4A3564EEA5E}"/>
              </a:ext>
            </a:extLst>
          </p:cNvPr>
          <p:cNvPicPr>
            <a:picLocks noChangeAspect="1"/>
          </p:cNvPicPr>
          <p:nvPr/>
        </p:nvPicPr>
        <p:blipFill>
          <a:blip r:embed="rId3"/>
          <a:srcRect t="53637"/>
          <a:stretch/>
        </p:blipFill>
        <p:spPr>
          <a:xfrm>
            <a:off x="191877" y="1034980"/>
            <a:ext cx="8795027" cy="2311121"/>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099D84FD-224E-59B3-94AF-8D2FF10C4CB9}"/>
              </a:ext>
            </a:extLst>
          </p:cNvPr>
          <p:cNvPicPr>
            <a:picLocks noChangeAspect="1"/>
          </p:cNvPicPr>
          <p:nvPr/>
        </p:nvPicPr>
        <p:blipFill>
          <a:blip r:embed="rId3"/>
          <a:srcRect b="81780"/>
          <a:stretch/>
        </p:blipFill>
        <p:spPr>
          <a:xfrm>
            <a:off x="191877" y="145835"/>
            <a:ext cx="8610018" cy="889145"/>
          </a:xfrm>
          <a:prstGeom prst="rect">
            <a:avLst/>
          </a:prstGeom>
        </p:spPr>
      </p:pic>
    </p:spTree>
    <p:extLst>
      <p:ext uri="{BB962C8B-B14F-4D97-AF65-F5344CB8AC3E}">
        <p14:creationId xmlns:p14="http://schemas.microsoft.com/office/powerpoint/2010/main" val="977295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02E54-56BE-1E0A-4549-7AF74BED1CF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5583BA-C230-0E47-A2AF-7779B46DD147}"/>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11CB59-AF09-A40F-A03E-E26156523AAF}"/>
              </a:ext>
            </a:extLst>
          </p:cNvPr>
          <p:cNvSpPr txBox="1"/>
          <p:nvPr/>
        </p:nvSpPr>
        <p:spPr>
          <a:xfrm>
            <a:off x="903889" y="1340643"/>
            <a:ext cx="7336221" cy="2769989"/>
          </a:xfrm>
          <a:prstGeom prst="rect">
            <a:avLst/>
          </a:prstGeom>
          <a:noFill/>
        </p:spPr>
        <p:txBody>
          <a:bodyPr wrap="square" rtlCol="0">
            <a:spAutoFit/>
          </a:bodyPr>
          <a:lstStyle/>
          <a:p>
            <a:pPr algn="ctr"/>
            <a:r>
              <a:rPr lang="en-US" sz="2000" dirty="0">
                <a:solidFill>
                  <a:srgbClr val="002060"/>
                </a:solidFill>
                <a:latin typeface="Avenir Book" panose="02000503020000020003" pitchFamily="2" charset="0"/>
              </a:rPr>
              <a:t>We Are </a:t>
            </a:r>
            <a:r>
              <a:rPr lang="en-US" sz="2000" u="sng" dirty="0">
                <a:solidFill>
                  <a:srgbClr val="002060"/>
                </a:solidFill>
                <a:latin typeface="Avenir Book" panose="02000503020000020003" pitchFamily="2" charset="0"/>
              </a:rPr>
              <a:t>All</a:t>
            </a:r>
            <a:r>
              <a:rPr lang="en-US" sz="2000" dirty="0">
                <a:solidFill>
                  <a:srgbClr val="002060"/>
                </a:solidFill>
                <a:latin typeface="Avenir Book" panose="02000503020000020003" pitchFamily="2" charset="0"/>
              </a:rPr>
              <a:t> In</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Get to Know Your People – Spiritual Life Survey</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Use the Information to Drive Your Strategy</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Make the Information Available</a:t>
            </a:r>
          </a:p>
          <a:p>
            <a:pPr algn="ctr"/>
            <a:endParaRPr lang="en-US" sz="2000" dirty="0">
              <a:solidFill>
                <a:srgbClr val="002060"/>
              </a:solidFill>
              <a:latin typeface="Avenir Book" panose="02000503020000020003" pitchFamily="2" charset="0"/>
            </a:endParaRPr>
          </a:p>
          <a:p>
            <a:endParaRPr lang="en-US" dirty="0"/>
          </a:p>
        </p:txBody>
      </p:sp>
      <p:sp>
        <p:nvSpPr>
          <p:cNvPr id="4" name="TextBox 3">
            <a:extLst>
              <a:ext uri="{FF2B5EF4-FFF2-40B4-BE49-F238E27FC236}">
                <a16:creationId xmlns:a16="http://schemas.microsoft.com/office/drawing/2014/main" id="{73EB4174-A2C7-9FF2-7FAE-7A8B74FD8262}"/>
              </a:ext>
            </a:extLst>
          </p:cNvPr>
          <p:cNvSpPr txBox="1"/>
          <p:nvPr/>
        </p:nvSpPr>
        <p:spPr>
          <a:xfrm>
            <a:off x="903888" y="403940"/>
            <a:ext cx="7336221" cy="584775"/>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Harvest Strategy</a:t>
            </a:r>
            <a:endParaRPr lang="en-US" sz="700" dirty="0"/>
          </a:p>
        </p:txBody>
      </p:sp>
    </p:spTree>
    <p:extLst>
      <p:ext uri="{BB962C8B-B14F-4D97-AF65-F5344CB8AC3E}">
        <p14:creationId xmlns:p14="http://schemas.microsoft.com/office/powerpoint/2010/main" val="1290058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1B51-9DA2-D2DE-44A6-5011507E8C98}"/>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4D3E170-CFB7-FC52-68B0-D3D95C80A969}"/>
              </a:ext>
            </a:extLst>
          </p:cNvPr>
          <p:cNvPicPr>
            <a:picLocks noChangeAspect="1"/>
          </p:cNvPicPr>
          <p:nvPr/>
        </p:nvPicPr>
        <p:blipFill>
          <a:blip r:embed="rId3"/>
          <a:srcRect t="14137" b="7238"/>
          <a:stretch/>
        </p:blipFill>
        <p:spPr>
          <a:xfrm>
            <a:off x="685800" y="507999"/>
            <a:ext cx="7772400" cy="3437467"/>
          </a:xfrm>
          <a:prstGeom prst="rect">
            <a:avLst/>
          </a:prstGeom>
        </p:spPr>
      </p:pic>
    </p:spTree>
    <p:extLst>
      <p:ext uri="{BB962C8B-B14F-4D97-AF65-F5344CB8AC3E}">
        <p14:creationId xmlns:p14="http://schemas.microsoft.com/office/powerpoint/2010/main" val="1390454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B66AC-A702-0965-67F0-DA88954A0A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00E864-0D98-C280-C2C3-DBFCB5BF0CAF}"/>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1F9B92-9E91-8EDA-CFB2-5BD7033D0492}"/>
              </a:ext>
            </a:extLst>
          </p:cNvPr>
          <p:cNvSpPr txBox="1"/>
          <p:nvPr/>
        </p:nvSpPr>
        <p:spPr>
          <a:xfrm>
            <a:off x="903889" y="1340643"/>
            <a:ext cx="7336221" cy="3077766"/>
          </a:xfrm>
          <a:prstGeom prst="rect">
            <a:avLst/>
          </a:prstGeom>
          <a:noFill/>
        </p:spPr>
        <p:txBody>
          <a:bodyPr wrap="square" rtlCol="0">
            <a:spAutoFit/>
          </a:bodyPr>
          <a:lstStyle/>
          <a:p>
            <a:pPr algn="ctr"/>
            <a:r>
              <a:rPr lang="en-US" sz="2000" dirty="0">
                <a:solidFill>
                  <a:srgbClr val="002060"/>
                </a:solidFill>
                <a:latin typeface="Avenir Book" panose="02000503020000020003" pitchFamily="2" charset="0"/>
              </a:rPr>
              <a:t>We Are </a:t>
            </a:r>
            <a:r>
              <a:rPr lang="en-US" sz="2000" u="sng" dirty="0">
                <a:solidFill>
                  <a:srgbClr val="002060"/>
                </a:solidFill>
                <a:latin typeface="Avenir Book" panose="02000503020000020003" pitchFamily="2" charset="0"/>
              </a:rPr>
              <a:t>All</a:t>
            </a:r>
            <a:r>
              <a:rPr lang="en-US" sz="2000" dirty="0">
                <a:solidFill>
                  <a:srgbClr val="002060"/>
                </a:solidFill>
                <a:latin typeface="Avenir Book" panose="02000503020000020003" pitchFamily="2" charset="0"/>
              </a:rPr>
              <a:t> In</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Get to Know Your People – Spiritual Life Survey</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Use the Information to Drive Your Strategy</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Make the Information Available</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Start Harvesting</a:t>
            </a:r>
          </a:p>
          <a:p>
            <a:endParaRPr lang="en-US" dirty="0"/>
          </a:p>
        </p:txBody>
      </p:sp>
      <p:sp>
        <p:nvSpPr>
          <p:cNvPr id="4" name="TextBox 3">
            <a:extLst>
              <a:ext uri="{FF2B5EF4-FFF2-40B4-BE49-F238E27FC236}">
                <a16:creationId xmlns:a16="http://schemas.microsoft.com/office/drawing/2014/main" id="{B1F0B258-1570-0CFB-9E27-3E5367EFCD1E}"/>
              </a:ext>
            </a:extLst>
          </p:cNvPr>
          <p:cNvSpPr txBox="1"/>
          <p:nvPr/>
        </p:nvSpPr>
        <p:spPr>
          <a:xfrm>
            <a:off x="903888" y="403940"/>
            <a:ext cx="7336221" cy="584775"/>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Harvest Strategy</a:t>
            </a:r>
            <a:endParaRPr lang="en-US" sz="700" dirty="0"/>
          </a:p>
        </p:txBody>
      </p:sp>
    </p:spTree>
    <p:extLst>
      <p:ext uri="{BB962C8B-B14F-4D97-AF65-F5344CB8AC3E}">
        <p14:creationId xmlns:p14="http://schemas.microsoft.com/office/powerpoint/2010/main" val="2112110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ssolve">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6DBF0A52-9319-2F31-1E27-761099684E16}"/>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9BD89FC-7C1E-60A7-1266-43F3A4CC6255}"/>
              </a:ext>
            </a:extLst>
          </p:cNvPr>
          <p:cNvPicPr>
            <a:picLocks noChangeAspect="1"/>
          </p:cNvPicPr>
          <p:nvPr/>
        </p:nvPicPr>
        <p:blipFill>
          <a:blip r:embed="rId3"/>
          <a:srcRect t="53637"/>
          <a:stretch/>
        </p:blipFill>
        <p:spPr>
          <a:xfrm>
            <a:off x="191877" y="1034980"/>
            <a:ext cx="8795027" cy="2311121"/>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24E71E0-B16D-1A4E-B6EB-4D06503A639B}"/>
              </a:ext>
            </a:extLst>
          </p:cNvPr>
          <p:cNvPicPr>
            <a:picLocks noChangeAspect="1"/>
          </p:cNvPicPr>
          <p:nvPr/>
        </p:nvPicPr>
        <p:blipFill>
          <a:blip r:embed="rId3"/>
          <a:srcRect b="81780"/>
          <a:stretch/>
        </p:blipFill>
        <p:spPr>
          <a:xfrm>
            <a:off x="191877" y="145835"/>
            <a:ext cx="8610018" cy="889145"/>
          </a:xfrm>
          <a:prstGeom prst="rect">
            <a:avLst/>
          </a:prstGeom>
        </p:spPr>
      </p:pic>
      <p:cxnSp>
        <p:nvCxnSpPr>
          <p:cNvPr id="5" name="Straight Connector 4">
            <a:extLst>
              <a:ext uri="{FF2B5EF4-FFF2-40B4-BE49-F238E27FC236}">
                <a16:creationId xmlns:a16="http://schemas.microsoft.com/office/drawing/2014/main" id="{4A406C68-B5A3-DB75-B433-5BDD13A5A5AC}"/>
              </a:ext>
            </a:extLst>
          </p:cNvPr>
          <p:cNvCxnSpPr/>
          <p:nvPr/>
        </p:nvCxnSpPr>
        <p:spPr>
          <a:xfrm>
            <a:off x="1475874" y="2422358"/>
            <a:ext cx="68499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9D0DF5-216E-7EE6-B7DE-FFC82125C016}"/>
              </a:ext>
            </a:extLst>
          </p:cNvPr>
          <p:cNvCxnSpPr>
            <a:cxnSpLocks/>
          </p:cNvCxnSpPr>
          <p:nvPr/>
        </p:nvCxnSpPr>
        <p:spPr>
          <a:xfrm>
            <a:off x="1475874" y="2630905"/>
            <a:ext cx="5614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89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7BE9-D849-56EE-B051-74F8036DC67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73B788-333A-9ABE-55EB-9A21594F0EC7}"/>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ypical Praise Band | WorshipIdeas.com">
            <a:extLst>
              <a:ext uri="{FF2B5EF4-FFF2-40B4-BE49-F238E27FC236}">
                <a16:creationId xmlns:a16="http://schemas.microsoft.com/office/drawing/2014/main" id="{856C7901-EBD9-4DC5-9AA6-4C0B70A8E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96" y="353505"/>
            <a:ext cx="5823672" cy="32758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3 Hidden Keys to Successful Weekly Youth Programs | UMC YoungPeople">
            <a:extLst>
              <a:ext uri="{FF2B5EF4-FFF2-40B4-BE49-F238E27FC236}">
                <a16:creationId xmlns:a16="http://schemas.microsoft.com/office/drawing/2014/main" id="{DDFF73C0-9E3A-8F37-DB23-0B25403D9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122" y="2594191"/>
            <a:ext cx="4182482" cy="2195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241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4498"/>
            <a:ext cx="9144001" cy="5129002"/>
          </a:xfrm>
        </p:spPr>
      </p:pic>
      <p:sp>
        <p:nvSpPr>
          <p:cNvPr id="5" name="Date Placeholder 4">
            <a:extLst>
              <a:ext uri="{FF2B5EF4-FFF2-40B4-BE49-F238E27FC236}">
                <a16:creationId xmlns:a16="http://schemas.microsoft.com/office/drawing/2014/main" id="{1AC41C1D-DAD5-71BC-74C8-13F31C3AAC73}"/>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66971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3999" cy="5143500"/>
          </a:xfrm>
        </p:spPr>
      </p:pic>
      <p:sp>
        <p:nvSpPr>
          <p:cNvPr id="4" name="Date Placeholder 3">
            <a:extLst>
              <a:ext uri="{FF2B5EF4-FFF2-40B4-BE49-F238E27FC236}">
                <a16:creationId xmlns:a16="http://schemas.microsoft.com/office/drawing/2014/main" id="{9716935A-00DD-915F-EABD-F1A282DDCEFB}"/>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88585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32580-55BD-C9B9-9841-3B0C4687DA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89FF160-5CB8-4758-CD63-2F0CBA88A53D}"/>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5156E7-73A3-5CFB-F8D1-FAA244C2B8FE}"/>
              </a:ext>
            </a:extLst>
          </p:cNvPr>
          <p:cNvSpPr txBox="1"/>
          <p:nvPr/>
        </p:nvSpPr>
        <p:spPr>
          <a:xfrm>
            <a:off x="903889" y="1340643"/>
            <a:ext cx="7336221" cy="3693319"/>
          </a:xfrm>
          <a:prstGeom prst="rect">
            <a:avLst/>
          </a:prstGeom>
          <a:noFill/>
        </p:spPr>
        <p:txBody>
          <a:bodyPr wrap="square" rtlCol="0">
            <a:spAutoFit/>
          </a:bodyPr>
          <a:lstStyle/>
          <a:p>
            <a:pPr algn="ctr"/>
            <a:r>
              <a:rPr lang="en-US" sz="2000" dirty="0">
                <a:solidFill>
                  <a:srgbClr val="002060"/>
                </a:solidFill>
                <a:latin typeface="Avenir Book" panose="02000503020000020003" pitchFamily="2" charset="0"/>
              </a:rPr>
              <a:t>We Are </a:t>
            </a:r>
            <a:r>
              <a:rPr lang="en-US" sz="2000" u="sng" dirty="0">
                <a:solidFill>
                  <a:srgbClr val="002060"/>
                </a:solidFill>
                <a:latin typeface="Avenir Book" panose="02000503020000020003" pitchFamily="2" charset="0"/>
              </a:rPr>
              <a:t>All</a:t>
            </a:r>
            <a:r>
              <a:rPr lang="en-US" sz="2000" dirty="0">
                <a:solidFill>
                  <a:srgbClr val="002060"/>
                </a:solidFill>
                <a:latin typeface="Avenir Book" panose="02000503020000020003" pitchFamily="2" charset="0"/>
              </a:rPr>
              <a:t> In</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Get to Know Your People – Spiritual Life Survey</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Make the Information Available</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Use the Information to Drive Your Strategy</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Start Harvesting</a:t>
            </a:r>
          </a:p>
          <a:p>
            <a:pPr algn="ctr"/>
            <a:endParaRPr lang="en-US" sz="2000" dirty="0">
              <a:solidFill>
                <a:srgbClr val="002060"/>
              </a:solidFill>
              <a:latin typeface="Avenir Book" panose="02000503020000020003" pitchFamily="2" charset="0"/>
            </a:endParaRPr>
          </a:p>
          <a:p>
            <a:pPr algn="ctr"/>
            <a:r>
              <a:rPr lang="en-US" sz="2000" dirty="0">
                <a:solidFill>
                  <a:srgbClr val="002060"/>
                </a:solidFill>
                <a:latin typeface="Avenir Book" panose="02000503020000020003" pitchFamily="2" charset="0"/>
              </a:rPr>
              <a:t>Celebrate the Wins</a:t>
            </a:r>
          </a:p>
          <a:p>
            <a:endParaRPr lang="en-US" dirty="0"/>
          </a:p>
        </p:txBody>
      </p:sp>
      <p:sp>
        <p:nvSpPr>
          <p:cNvPr id="4" name="TextBox 3">
            <a:extLst>
              <a:ext uri="{FF2B5EF4-FFF2-40B4-BE49-F238E27FC236}">
                <a16:creationId xmlns:a16="http://schemas.microsoft.com/office/drawing/2014/main" id="{E1B601DE-6C45-9E83-9CF6-8795E4236719}"/>
              </a:ext>
            </a:extLst>
          </p:cNvPr>
          <p:cNvSpPr txBox="1"/>
          <p:nvPr/>
        </p:nvSpPr>
        <p:spPr>
          <a:xfrm>
            <a:off x="903888" y="403940"/>
            <a:ext cx="7336221" cy="584775"/>
          </a:xfrm>
          <a:prstGeom prst="rect">
            <a:avLst/>
          </a:prstGeom>
          <a:noFill/>
        </p:spPr>
        <p:txBody>
          <a:bodyPr wrap="square" rtlCol="0">
            <a:spAutoFit/>
          </a:bodyPr>
          <a:lstStyle/>
          <a:p>
            <a:pPr algn="ctr"/>
            <a:r>
              <a:rPr lang="en-US" sz="3200" dirty="0">
                <a:solidFill>
                  <a:srgbClr val="002060"/>
                </a:solidFill>
                <a:latin typeface="Avenir Book" panose="02000503020000020003" pitchFamily="2" charset="0"/>
              </a:rPr>
              <a:t>Harvest Strategy</a:t>
            </a:r>
            <a:endParaRPr lang="en-US" sz="700" dirty="0"/>
          </a:p>
        </p:txBody>
      </p:sp>
    </p:spTree>
    <p:extLst>
      <p:ext uri="{BB962C8B-B14F-4D97-AF65-F5344CB8AC3E}">
        <p14:creationId xmlns:p14="http://schemas.microsoft.com/office/powerpoint/2010/main" val="2393613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dissolve">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8F9C0-0C30-F6CE-0FD9-70BAEB36CE4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85C879F-8637-1C15-8ECC-AC3DC21CC23C}"/>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CF123920-0F37-C897-5BE2-87332C6B80FD}"/>
              </a:ext>
            </a:extLst>
          </p:cNvPr>
          <p:cNvPicPr>
            <a:picLocks noChangeAspect="1"/>
          </p:cNvPicPr>
          <p:nvPr/>
        </p:nvPicPr>
        <p:blipFill>
          <a:blip r:embed="rId2"/>
          <a:stretch>
            <a:fillRect/>
          </a:stretch>
        </p:blipFill>
        <p:spPr>
          <a:xfrm>
            <a:off x="407316" y="721783"/>
            <a:ext cx="8329367" cy="2842683"/>
          </a:xfrm>
          <a:prstGeom prst="rect">
            <a:avLst/>
          </a:prstGeom>
        </p:spPr>
      </p:pic>
    </p:spTree>
    <p:extLst>
      <p:ext uri="{BB962C8B-B14F-4D97-AF65-F5344CB8AC3E}">
        <p14:creationId xmlns:p14="http://schemas.microsoft.com/office/powerpoint/2010/main" val="957989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0384C-6D9A-5EEC-C20F-8CD082F4C1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C079293-62CD-09A1-8ED4-4A474E81CC74}"/>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895CC59F-E24F-3130-F384-3D35B1A09901}"/>
              </a:ext>
            </a:extLst>
          </p:cNvPr>
          <p:cNvPicPr>
            <a:picLocks noChangeAspect="1"/>
          </p:cNvPicPr>
          <p:nvPr/>
        </p:nvPicPr>
        <p:blipFill>
          <a:blip r:embed="rId2"/>
          <a:stretch>
            <a:fillRect/>
          </a:stretch>
        </p:blipFill>
        <p:spPr>
          <a:xfrm>
            <a:off x="1001184" y="568960"/>
            <a:ext cx="6515100" cy="4216400"/>
          </a:xfrm>
          <a:prstGeom prst="rect">
            <a:avLst/>
          </a:prstGeom>
        </p:spPr>
      </p:pic>
    </p:spTree>
    <p:extLst>
      <p:ext uri="{BB962C8B-B14F-4D97-AF65-F5344CB8AC3E}">
        <p14:creationId xmlns:p14="http://schemas.microsoft.com/office/powerpoint/2010/main" val="773045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23663"/>
        </a:solidFill>
        <a:effectLst/>
      </p:bgPr>
    </p:bg>
    <p:spTree>
      <p:nvGrpSpPr>
        <p:cNvPr id="1" name=""/>
        <p:cNvGrpSpPr/>
        <p:nvPr/>
      </p:nvGrpSpPr>
      <p:grpSpPr>
        <a:xfrm>
          <a:off x="0" y="0"/>
          <a:ext cx="0" cy="0"/>
          <a:chOff x="0" y="0"/>
          <a:chExt cx="0" cy="0"/>
        </a:xfrm>
      </p:grpSpPr>
      <p:sp>
        <p:nvSpPr>
          <p:cNvPr id="15" name="Freeform 15"/>
          <p:cNvSpPr/>
          <p:nvPr/>
        </p:nvSpPr>
        <p:spPr>
          <a:xfrm rot="5400000">
            <a:off x="6566357" y="723555"/>
            <a:ext cx="114377" cy="71330"/>
          </a:xfrm>
          <a:custGeom>
            <a:avLst/>
            <a:gdLst/>
            <a:ahLst/>
            <a:cxnLst/>
            <a:rect l="l" t="t" r="r" b="b"/>
            <a:pathLst>
              <a:path w="228753" h="142659">
                <a:moveTo>
                  <a:pt x="0" y="0"/>
                </a:moveTo>
                <a:lnTo>
                  <a:pt x="228753" y="0"/>
                </a:lnTo>
                <a:lnTo>
                  <a:pt x="228753" y="142659"/>
                </a:lnTo>
                <a:lnTo>
                  <a:pt x="0" y="142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22" name="Freeform 22"/>
          <p:cNvSpPr/>
          <p:nvPr/>
        </p:nvSpPr>
        <p:spPr>
          <a:xfrm>
            <a:off x="514350" y="350717"/>
            <a:ext cx="546986" cy="546986"/>
          </a:xfrm>
          <a:custGeom>
            <a:avLst/>
            <a:gdLst/>
            <a:ahLst/>
            <a:cxnLst/>
            <a:rect l="l" t="t" r="r" b="b"/>
            <a:pathLst>
              <a:path w="1093972" h="1093972">
                <a:moveTo>
                  <a:pt x="0" y="0"/>
                </a:moveTo>
                <a:lnTo>
                  <a:pt x="1093972" y="0"/>
                </a:lnTo>
                <a:lnTo>
                  <a:pt x="1093972" y="1093972"/>
                </a:lnTo>
                <a:lnTo>
                  <a:pt x="0" y="1093972"/>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23" name="TextBox 23"/>
          <p:cNvSpPr txBox="1"/>
          <p:nvPr/>
        </p:nvSpPr>
        <p:spPr>
          <a:xfrm>
            <a:off x="1189032" y="457143"/>
            <a:ext cx="6888168" cy="439223"/>
          </a:xfrm>
          <a:prstGeom prst="rect">
            <a:avLst/>
          </a:prstGeom>
        </p:spPr>
        <p:txBody>
          <a:bodyPr wrap="square" lIns="0" tIns="0" rIns="0" bIns="0" rtlCol="0" anchor="t">
            <a:spAutoFit/>
          </a:bodyPr>
          <a:lstStyle/>
          <a:p>
            <a:pPr defTabSz="457200">
              <a:lnSpc>
                <a:spcPts val="3276"/>
              </a:lnSpc>
              <a:buClrTx/>
            </a:pPr>
            <a:r>
              <a:rPr lang="en-US" sz="3599" kern="1200" dirty="0">
                <a:solidFill>
                  <a:srgbClr val="FFFFFF"/>
                </a:solidFill>
                <a:latin typeface="Gotham 1"/>
                <a:ea typeface="Gotham 1"/>
                <a:cs typeface="Gotham 1"/>
                <a:sym typeface="Gotham 1"/>
              </a:rPr>
              <a:t>Adult Confirmations and Baptisms</a:t>
            </a:r>
          </a:p>
        </p:txBody>
      </p:sp>
      <p:graphicFrame>
        <p:nvGraphicFramePr>
          <p:cNvPr id="26" name="Chart 25">
            <a:extLst>
              <a:ext uri="{FF2B5EF4-FFF2-40B4-BE49-F238E27FC236}">
                <a16:creationId xmlns:a16="http://schemas.microsoft.com/office/drawing/2014/main" id="{2CE7D6D3-A6B1-5AC2-494F-864DF5281227}"/>
              </a:ext>
            </a:extLst>
          </p:cNvPr>
          <p:cNvGraphicFramePr/>
          <p:nvPr>
            <p:extLst>
              <p:ext uri="{D42A27DB-BD31-4B8C-83A1-F6EECF244321}">
                <p14:modId xmlns:p14="http://schemas.microsoft.com/office/powerpoint/2010/main" val="3169756875"/>
              </p:ext>
            </p:extLst>
          </p:nvPr>
        </p:nvGraphicFramePr>
        <p:xfrm>
          <a:off x="1426099" y="896366"/>
          <a:ext cx="8153400" cy="4064000"/>
        </p:xfrm>
        <a:graphic>
          <a:graphicData uri="http://schemas.openxmlformats.org/drawingml/2006/chart">
            <c:chart xmlns:c="http://schemas.openxmlformats.org/drawingml/2006/chart" xmlns:r="http://schemas.openxmlformats.org/officeDocument/2006/relationships" r:id="rId6"/>
          </a:graphicData>
        </a:graphic>
      </p:graphicFrame>
      <p:sp>
        <p:nvSpPr>
          <p:cNvPr id="3" name="Date Placeholder 2">
            <a:extLst>
              <a:ext uri="{FF2B5EF4-FFF2-40B4-BE49-F238E27FC236}">
                <a16:creationId xmlns:a16="http://schemas.microsoft.com/office/drawing/2014/main" id="{049247DB-8B1C-CC5E-A952-4860B942F762}"/>
              </a:ext>
            </a:extLst>
          </p:cNvPr>
          <p:cNvSpPr>
            <a:spLocks noGrp="1"/>
          </p:cNvSpPr>
          <p:nvPr>
            <p:ph type="dt" sz="half" idx="10"/>
          </p:nvPr>
        </p:nvSpPr>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23663"/>
        </a:solidFill>
        <a:effectLst/>
      </p:bgPr>
    </p:bg>
    <p:spTree>
      <p:nvGrpSpPr>
        <p:cNvPr id="1" name="">
          <a:extLst>
            <a:ext uri="{FF2B5EF4-FFF2-40B4-BE49-F238E27FC236}">
              <a16:creationId xmlns:a16="http://schemas.microsoft.com/office/drawing/2014/main" id="{880AE064-F153-B80D-A080-8871EA7D24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83637A-D26B-CB5E-FC42-CD3714D3EA08}"/>
              </a:ext>
            </a:extLst>
          </p:cNvPr>
          <p:cNvSpPr/>
          <p:nvPr/>
        </p:nvSpPr>
        <p:spPr>
          <a:xfrm rot="5400000">
            <a:off x="6566357" y="723555"/>
            <a:ext cx="114377" cy="71330"/>
          </a:xfrm>
          <a:custGeom>
            <a:avLst/>
            <a:gdLst/>
            <a:ahLst/>
            <a:cxnLst/>
            <a:rect l="l" t="t" r="r" b="b"/>
            <a:pathLst>
              <a:path w="228753" h="142659">
                <a:moveTo>
                  <a:pt x="0" y="0"/>
                </a:moveTo>
                <a:lnTo>
                  <a:pt x="228753" y="0"/>
                </a:lnTo>
                <a:lnTo>
                  <a:pt x="228753" y="142659"/>
                </a:lnTo>
                <a:lnTo>
                  <a:pt x="0" y="142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3">
            <a:extLst>
              <a:ext uri="{FF2B5EF4-FFF2-40B4-BE49-F238E27FC236}">
                <a16:creationId xmlns:a16="http://schemas.microsoft.com/office/drawing/2014/main" id="{3AA11E79-13F2-1122-0EEC-DE453848AA46}"/>
              </a:ext>
            </a:extLst>
          </p:cNvPr>
          <p:cNvSpPr/>
          <p:nvPr/>
        </p:nvSpPr>
        <p:spPr>
          <a:xfrm>
            <a:off x="514350" y="350717"/>
            <a:ext cx="546986" cy="546986"/>
          </a:xfrm>
          <a:custGeom>
            <a:avLst/>
            <a:gdLst/>
            <a:ahLst/>
            <a:cxnLst/>
            <a:rect l="l" t="t" r="r" b="b"/>
            <a:pathLst>
              <a:path w="1093972" h="1093972">
                <a:moveTo>
                  <a:pt x="0" y="0"/>
                </a:moveTo>
                <a:lnTo>
                  <a:pt x="1093972" y="0"/>
                </a:lnTo>
                <a:lnTo>
                  <a:pt x="1093972" y="1093972"/>
                </a:lnTo>
                <a:lnTo>
                  <a:pt x="0" y="1093972"/>
                </a:lnTo>
                <a:lnTo>
                  <a:pt x="0" y="0"/>
                </a:lnTo>
                <a:close/>
              </a:path>
            </a:pathLst>
          </a:custGeom>
          <a:blipFill>
            <a:blip r:embed="rId5"/>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4" name="Picture 4">
            <a:extLst>
              <a:ext uri="{FF2B5EF4-FFF2-40B4-BE49-F238E27FC236}">
                <a16:creationId xmlns:a16="http://schemas.microsoft.com/office/drawing/2014/main" id="{C970D911-E4F3-D0B3-010F-A0F8155F1496}"/>
              </a:ext>
            </a:extLst>
          </p:cNvPr>
          <p:cNvPicPr>
            <a:picLocks noChangeAspect="1"/>
          </p:cNvPicPr>
          <p:nvPr/>
        </p:nvPicPr>
        <p:blipFill>
          <a:blip r:embed="rId6"/>
          <a:stretch>
            <a:fillRect/>
          </a:stretch>
        </p:blipFill>
        <p:spPr>
          <a:xfrm>
            <a:off x="402818" y="457117"/>
            <a:ext cx="8338365" cy="4866898"/>
          </a:xfrm>
          <a:prstGeom prst="rect">
            <a:avLst/>
          </a:prstGeom>
        </p:spPr>
      </p:pic>
      <p:sp>
        <p:nvSpPr>
          <p:cNvPr id="5" name="Freeform 5">
            <a:extLst>
              <a:ext uri="{FF2B5EF4-FFF2-40B4-BE49-F238E27FC236}">
                <a16:creationId xmlns:a16="http://schemas.microsoft.com/office/drawing/2014/main" id="{DEA140E6-42DB-EB97-E6BE-798D6E75FCD5}"/>
              </a:ext>
            </a:extLst>
          </p:cNvPr>
          <p:cNvSpPr/>
          <p:nvPr/>
        </p:nvSpPr>
        <p:spPr>
          <a:xfrm>
            <a:off x="7250415" y="2057400"/>
            <a:ext cx="329184" cy="1028700"/>
          </a:xfrm>
          <a:custGeom>
            <a:avLst/>
            <a:gdLst/>
            <a:ahLst/>
            <a:cxnLst/>
            <a:rect l="l" t="t" r="r" b="b"/>
            <a:pathLst>
              <a:path w="658368" h="2057400">
                <a:moveTo>
                  <a:pt x="0" y="0"/>
                </a:moveTo>
                <a:lnTo>
                  <a:pt x="658368" y="0"/>
                </a:lnTo>
                <a:lnTo>
                  <a:pt x="658368"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TextBox 6">
            <a:extLst>
              <a:ext uri="{FF2B5EF4-FFF2-40B4-BE49-F238E27FC236}">
                <a16:creationId xmlns:a16="http://schemas.microsoft.com/office/drawing/2014/main" id="{716B7259-43EB-12E9-34AA-F5EB311C64F4}"/>
              </a:ext>
            </a:extLst>
          </p:cNvPr>
          <p:cNvSpPr txBox="1"/>
          <p:nvPr/>
        </p:nvSpPr>
        <p:spPr>
          <a:xfrm>
            <a:off x="1189032" y="457143"/>
            <a:ext cx="7195882" cy="423193"/>
          </a:xfrm>
          <a:prstGeom prst="rect">
            <a:avLst/>
          </a:prstGeom>
        </p:spPr>
        <p:txBody>
          <a:bodyPr lIns="0" tIns="0" rIns="0" bIns="0" rtlCol="0" anchor="t">
            <a:spAutoFit/>
          </a:bodyPr>
          <a:lstStyle/>
          <a:p>
            <a:pPr marL="0" marR="0" lvl="0" indent="0" algn="l" defTabSz="457200" rtl="0" eaLnBrk="1" fontAlgn="auto" latinLnBrk="0" hangingPunct="1">
              <a:lnSpc>
                <a:spcPts val="3276"/>
              </a:lnSpc>
              <a:spcBef>
                <a:spcPts val="0"/>
              </a:spcBef>
              <a:spcAft>
                <a:spcPts val="0"/>
              </a:spcAft>
              <a:buClrTx/>
              <a:buSzTx/>
              <a:buFont typeface="Arial"/>
              <a:buNone/>
              <a:tabLst/>
              <a:defRPr/>
            </a:pPr>
            <a:r>
              <a:rPr kumimoji="0" lang="en-US" sz="3599" b="0" i="0" u="none" strike="noStrike" kern="1200" cap="none" spc="0" normalizeH="0" baseline="0" noProof="0" dirty="0">
                <a:ln>
                  <a:noFill/>
                </a:ln>
                <a:solidFill>
                  <a:srgbClr val="FFFFFF"/>
                </a:solidFill>
                <a:effectLst/>
                <a:uLnTx/>
                <a:uFillTx/>
                <a:latin typeface="Gotham 1"/>
                <a:ea typeface="Gotham 1"/>
                <a:cs typeface="Gotham 1"/>
                <a:sym typeface="Gotham 1"/>
              </a:rPr>
              <a:t>Average Worship Attendance</a:t>
            </a:r>
          </a:p>
        </p:txBody>
      </p:sp>
      <p:sp>
        <p:nvSpPr>
          <p:cNvPr id="7" name="TextBox 7">
            <a:extLst>
              <a:ext uri="{FF2B5EF4-FFF2-40B4-BE49-F238E27FC236}">
                <a16:creationId xmlns:a16="http://schemas.microsoft.com/office/drawing/2014/main" id="{08CB0984-F248-A4A0-2F4C-9239E83A6673}"/>
              </a:ext>
            </a:extLst>
          </p:cNvPr>
          <p:cNvSpPr txBox="1"/>
          <p:nvPr/>
        </p:nvSpPr>
        <p:spPr>
          <a:xfrm>
            <a:off x="7090357" y="3316872"/>
            <a:ext cx="649300" cy="654025"/>
          </a:xfrm>
          <a:prstGeom prst="rect">
            <a:avLst/>
          </a:prstGeom>
        </p:spPr>
        <p:txBody>
          <a:bodyPr lIns="0" tIns="0" rIns="0" bIns="0" rtlCol="0" anchor="t">
            <a:spAutoFit/>
          </a:bodyPr>
          <a:lstStyle/>
          <a:p>
            <a:pPr marL="0" marR="0" lvl="0" indent="0" algn="ctr" defTabSz="457200" rtl="0" eaLnBrk="1" fontAlgn="auto" latinLnBrk="0" hangingPunct="1">
              <a:lnSpc>
                <a:spcPts val="1748"/>
              </a:lnSpc>
              <a:spcBef>
                <a:spcPts val="0"/>
              </a:spcBef>
              <a:spcAft>
                <a:spcPts val="0"/>
              </a:spcAft>
              <a:buClrTx/>
              <a:buSzTx/>
              <a:buFont typeface="Arial"/>
              <a:buNone/>
              <a:tabLst/>
              <a:defRPr/>
            </a:pPr>
            <a:r>
              <a:rPr kumimoji="0" lang="en-US" sz="1575" b="0" i="0" u="none" strike="noStrike" kern="1200" cap="none" spc="0" normalizeH="0" baseline="0" noProof="0">
                <a:ln>
                  <a:noFill/>
                </a:ln>
                <a:solidFill>
                  <a:srgbClr val="223663"/>
                </a:solidFill>
                <a:effectLst/>
                <a:uLnTx/>
                <a:uFillTx/>
                <a:latin typeface="Gotham 1"/>
                <a:ea typeface="Gotham 1"/>
                <a:cs typeface="Gotham 1"/>
                <a:sym typeface="Gotham 1"/>
              </a:rPr>
              <a:t>Target</a:t>
            </a:r>
          </a:p>
          <a:p>
            <a:pPr marL="0" marR="0" lvl="0" indent="0" algn="ctr" defTabSz="457200" rtl="0" eaLnBrk="1" fontAlgn="auto" latinLnBrk="0" hangingPunct="1">
              <a:lnSpc>
                <a:spcPts val="1748"/>
              </a:lnSpc>
              <a:spcBef>
                <a:spcPts val="0"/>
              </a:spcBef>
              <a:spcAft>
                <a:spcPts val="0"/>
              </a:spcAft>
              <a:buClrTx/>
              <a:buSzTx/>
              <a:buFont typeface="Arial"/>
              <a:buNone/>
              <a:tabLst/>
              <a:defRPr/>
            </a:pPr>
            <a:r>
              <a:rPr kumimoji="0" lang="en-US" sz="1575" b="0" i="0" u="none" strike="noStrike" kern="1200" cap="none" spc="0" normalizeH="0" baseline="0" noProof="0">
                <a:ln>
                  <a:noFill/>
                </a:ln>
                <a:solidFill>
                  <a:srgbClr val="223663"/>
                </a:solidFill>
                <a:effectLst/>
                <a:uLnTx/>
                <a:uFillTx/>
                <a:latin typeface="Gotham 1"/>
                <a:ea typeface="Gotham 1"/>
                <a:cs typeface="Gotham 1"/>
                <a:sym typeface="Gotham 1"/>
              </a:rPr>
              <a:t>for</a:t>
            </a:r>
          </a:p>
          <a:p>
            <a:pPr marL="0" marR="0" lvl="0" indent="0" algn="ctr" defTabSz="457200" rtl="0" eaLnBrk="1" fontAlgn="auto" latinLnBrk="0" hangingPunct="1">
              <a:lnSpc>
                <a:spcPts val="1748"/>
              </a:lnSpc>
              <a:spcBef>
                <a:spcPts val="0"/>
              </a:spcBef>
              <a:spcAft>
                <a:spcPts val="0"/>
              </a:spcAft>
              <a:buClrTx/>
              <a:buSzTx/>
              <a:buFont typeface="Arial"/>
              <a:buNone/>
              <a:tabLst/>
              <a:defRPr/>
            </a:pPr>
            <a:r>
              <a:rPr kumimoji="0" lang="en-US" sz="1575" b="0" i="0" u="none" strike="noStrike" kern="1200" cap="none" spc="0" normalizeH="0" baseline="0" noProof="0">
                <a:ln>
                  <a:noFill/>
                </a:ln>
                <a:solidFill>
                  <a:srgbClr val="223663"/>
                </a:solidFill>
                <a:effectLst/>
                <a:uLnTx/>
                <a:uFillTx/>
                <a:latin typeface="Gotham 1"/>
                <a:ea typeface="Gotham 1"/>
                <a:cs typeface="Gotham 1"/>
                <a:sym typeface="Gotham 1"/>
              </a:rPr>
              <a:t>2025</a:t>
            </a:r>
          </a:p>
        </p:txBody>
      </p:sp>
      <p:sp>
        <p:nvSpPr>
          <p:cNvPr id="9" name="Date Placeholder 8">
            <a:extLst>
              <a:ext uri="{FF2B5EF4-FFF2-40B4-BE49-F238E27FC236}">
                <a16:creationId xmlns:a16="http://schemas.microsoft.com/office/drawing/2014/main" id="{D41EB7F5-3AA0-987A-B5F1-BCC97C5E445C}"/>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140323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23663"/>
        </a:solidFill>
        <a:effectLst/>
      </p:bgPr>
    </p:bg>
    <p:spTree>
      <p:nvGrpSpPr>
        <p:cNvPr id="1" name="">
          <a:extLst>
            <a:ext uri="{FF2B5EF4-FFF2-40B4-BE49-F238E27FC236}">
              <a16:creationId xmlns:a16="http://schemas.microsoft.com/office/drawing/2014/main" id="{2587A0B8-91F1-4BBF-F3F4-A54E8233C4A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9B6331-22B2-1B57-EC08-2F3143E29B78}"/>
              </a:ext>
            </a:extLst>
          </p:cNvPr>
          <p:cNvSpPr/>
          <p:nvPr/>
        </p:nvSpPr>
        <p:spPr>
          <a:xfrm rot="5400000">
            <a:off x="6566357" y="723555"/>
            <a:ext cx="114377" cy="71330"/>
          </a:xfrm>
          <a:custGeom>
            <a:avLst/>
            <a:gdLst/>
            <a:ahLst/>
            <a:cxnLst/>
            <a:rect l="l" t="t" r="r" b="b"/>
            <a:pathLst>
              <a:path w="228753" h="142659">
                <a:moveTo>
                  <a:pt x="0" y="0"/>
                </a:moveTo>
                <a:lnTo>
                  <a:pt x="228753" y="0"/>
                </a:lnTo>
                <a:lnTo>
                  <a:pt x="228753" y="142659"/>
                </a:lnTo>
                <a:lnTo>
                  <a:pt x="0" y="142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3">
            <a:extLst>
              <a:ext uri="{FF2B5EF4-FFF2-40B4-BE49-F238E27FC236}">
                <a16:creationId xmlns:a16="http://schemas.microsoft.com/office/drawing/2014/main" id="{F5F0B31C-6F85-9C70-CFF8-2B05F6359533}"/>
              </a:ext>
            </a:extLst>
          </p:cNvPr>
          <p:cNvSpPr/>
          <p:nvPr/>
        </p:nvSpPr>
        <p:spPr>
          <a:xfrm>
            <a:off x="514350" y="350717"/>
            <a:ext cx="546986" cy="546986"/>
          </a:xfrm>
          <a:custGeom>
            <a:avLst/>
            <a:gdLst/>
            <a:ahLst/>
            <a:cxnLst/>
            <a:rect l="l" t="t" r="r" b="b"/>
            <a:pathLst>
              <a:path w="1093972" h="1093972">
                <a:moveTo>
                  <a:pt x="0" y="0"/>
                </a:moveTo>
                <a:lnTo>
                  <a:pt x="1093972" y="0"/>
                </a:lnTo>
                <a:lnTo>
                  <a:pt x="1093972" y="1093972"/>
                </a:lnTo>
                <a:lnTo>
                  <a:pt x="0" y="1093972"/>
                </a:lnTo>
                <a:lnTo>
                  <a:pt x="0" y="0"/>
                </a:lnTo>
                <a:close/>
              </a:path>
            </a:pathLst>
          </a:custGeom>
          <a:blipFill>
            <a:blip r:embed="rId5"/>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4" name="Picture 4">
            <a:extLst>
              <a:ext uri="{FF2B5EF4-FFF2-40B4-BE49-F238E27FC236}">
                <a16:creationId xmlns:a16="http://schemas.microsoft.com/office/drawing/2014/main" id="{2A7384B0-A76E-C312-FC86-83698073A934}"/>
              </a:ext>
            </a:extLst>
          </p:cNvPr>
          <p:cNvPicPr>
            <a:picLocks noChangeAspect="1"/>
          </p:cNvPicPr>
          <p:nvPr/>
        </p:nvPicPr>
        <p:blipFill>
          <a:blip r:embed="rId6"/>
          <a:stretch>
            <a:fillRect/>
          </a:stretch>
        </p:blipFill>
        <p:spPr>
          <a:xfrm>
            <a:off x="481242" y="454462"/>
            <a:ext cx="8209440" cy="4845410"/>
          </a:xfrm>
          <a:prstGeom prst="rect">
            <a:avLst/>
          </a:prstGeom>
        </p:spPr>
      </p:pic>
      <p:sp>
        <p:nvSpPr>
          <p:cNvPr id="5" name="Freeform 5">
            <a:extLst>
              <a:ext uri="{FF2B5EF4-FFF2-40B4-BE49-F238E27FC236}">
                <a16:creationId xmlns:a16="http://schemas.microsoft.com/office/drawing/2014/main" id="{42D88E94-A14F-6775-655C-69087B4D45C2}"/>
              </a:ext>
            </a:extLst>
          </p:cNvPr>
          <p:cNvSpPr/>
          <p:nvPr/>
        </p:nvSpPr>
        <p:spPr>
          <a:xfrm>
            <a:off x="7194290" y="2057400"/>
            <a:ext cx="329184" cy="1028700"/>
          </a:xfrm>
          <a:custGeom>
            <a:avLst/>
            <a:gdLst/>
            <a:ahLst/>
            <a:cxnLst/>
            <a:rect l="l" t="t" r="r" b="b"/>
            <a:pathLst>
              <a:path w="658368" h="2057400">
                <a:moveTo>
                  <a:pt x="0" y="0"/>
                </a:moveTo>
                <a:lnTo>
                  <a:pt x="658368" y="0"/>
                </a:lnTo>
                <a:lnTo>
                  <a:pt x="658368"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TextBox 6">
            <a:extLst>
              <a:ext uri="{FF2B5EF4-FFF2-40B4-BE49-F238E27FC236}">
                <a16:creationId xmlns:a16="http://schemas.microsoft.com/office/drawing/2014/main" id="{2A696127-4CF8-6CCA-32DE-44C2FD0E7597}"/>
              </a:ext>
            </a:extLst>
          </p:cNvPr>
          <p:cNvSpPr txBox="1"/>
          <p:nvPr/>
        </p:nvSpPr>
        <p:spPr>
          <a:xfrm>
            <a:off x="1165362" y="457143"/>
            <a:ext cx="7195882" cy="423193"/>
          </a:xfrm>
          <a:prstGeom prst="rect">
            <a:avLst/>
          </a:prstGeom>
        </p:spPr>
        <p:txBody>
          <a:bodyPr lIns="0" tIns="0" rIns="0" bIns="0" rtlCol="0" anchor="t">
            <a:spAutoFit/>
          </a:bodyPr>
          <a:lstStyle/>
          <a:p>
            <a:pPr marL="0" marR="0" lvl="0" indent="0" algn="l" defTabSz="457200" rtl="0" eaLnBrk="1" fontAlgn="auto" latinLnBrk="0" hangingPunct="1">
              <a:lnSpc>
                <a:spcPts val="3276"/>
              </a:lnSpc>
              <a:spcBef>
                <a:spcPts val="0"/>
              </a:spcBef>
              <a:spcAft>
                <a:spcPts val="0"/>
              </a:spcAft>
              <a:buClrTx/>
              <a:buSzTx/>
              <a:buFont typeface="Arial"/>
              <a:buNone/>
              <a:tabLst/>
              <a:defRPr/>
            </a:pPr>
            <a:r>
              <a:rPr kumimoji="0" lang="en-US" sz="3599" b="0" i="0" u="none" strike="noStrike" kern="1200" cap="none" spc="0" normalizeH="0" baseline="0" noProof="0">
                <a:ln>
                  <a:noFill/>
                </a:ln>
                <a:solidFill>
                  <a:srgbClr val="FFFFFF"/>
                </a:solidFill>
                <a:effectLst/>
                <a:uLnTx/>
                <a:uFillTx/>
                <a:latin typeface="Gotham 1"/>
                <a:ea typeface="Gotham 1"/>
                <a:cs typeface="Gotham 1"/>
                <a:sym typeface="Gotham 1"/>
              </a:rPr>
              <a:t>Average Growing in the Word</a:t>
            </a:r>
          </a:p>
        </p:txBody>
      </p:sp>
      <p:sp>
        <p:nvSpPr>
          <p:cNvPr id="7" name="TextBox 7">
            <a:extLst>
              <a:ext uri="{FF2B5EF4-FFF2-40B4-BE49-F238E27FC236}">
                <a16:creationId xmlns:a16="http://schemas.microsoft.com/office/drawing/2014/main" id="{2763EFCA-F9C1-459D-A31B-5012B412B20A}"/>
              </a:ext>
            </a:extLst>
          </p:cNvPr>
          <p:cNvSpPr txBox="1"/>
          <p:nvPr/>
        </p:nvSpPr>
        <p:spPr>
          <a:xfrm>
            <a:off x="7034232" y="3307518"/>
            <a:ext cx="649300" cy="654025"/>
          </a:xfrm>
          <a:prstGeom prst="rect">
            <a:avLst/>
          </a:prstGeom>
        </p:spPr>
        <p:txBody>
          <a:bodyPr lIns="0" tIns="0" rIns="0" bIns="0" rtlCol="0" anchor="t">
            <a:spAutoFit/>
          </a:bodyPr>
          <a:lstStyle/>
          <a:p>
            <a:pPr marL="0" marR="0" lvl="0" indent="0" algn="ctr" defTabSz="457200" rtl="0" eaLnBrk="1" fontAlgn="auto" latinLnBrk="0" hangingPunct="1">
              <a:lnSpc>
                <a:spcPts val="1748"/>
              </a:lnSpc>
              <a:spcBef>
                <a:spcPts val="0"/>
              </a:spcBef>
              <a:spcAft>
                <a:spcPts val="0"/>
              </a:spcAft>
              <a:buClrTx/>
              <a:buSzTx/>
              <a:buFont typeface="Arial"/>
              <a:buNone/>
              <a:tabLst/>
              <a:defRPr/>
            </a:pPr>
            <a:r>
              <a:rPr kumimoji="0" lang="en-US" sz="1575" b="0" i="0" u="none" strike="noStrike" kern="1200" cap="none" spc="0" normalizeH="0" baseline="0" noProof="0">
                <a:ln>
                  <a:noFill/>
                </a:ln>
                <a:solidFill>
                  <a:srgbClr val="223663"/>
                </a:solidFill>
                <a:effectLst/>
                <a:uLnTx/>
                <a:uFillTx/>
                <a:latin typeface="Gotham 1"/>
                <a:ea typeface="Gotham 1"/>
                <a:cs typeface="Gotham 1"/>
                <a:sym typeface="Gotham 1"/>
              </a:rPr>
              <a:t>Target</a:t>
            </a:r>
          </a:p>
          <a:p>
            <a:pPr marL="0" marR="0" lvl="0" indent="0" algn="ctr" defTabSz="457200" rtl="0" eaLnBrk="1" fontAlgn="auto" latinLnBrk="0" hangingPunct="1">
              <a:lnSpc>
                <a:spcPts val="1748"/>
              </a:lnSpc>
              <a:spcBef>
                <a:spcPts val="0"/>
              </a:spcBef>
              <a:spcAft>
                <a:spcPts val="0"/>
              </a:spcAft>
              <a:buClrTx/>
              <a:buSzTx/>
              <a:buFont typeface="Arial"/>
              <a:buNone/>
              <a:tabLst/>
              <a:defRPr/>
            </a:pPr>
            <a:r>
              <a:rPr kumimoji="0" lang="en-US" sz="1575" b="0" i="0" u="none" strike="noStrike" kern="1200" cap="none" spc="0" normalizeH="0" baseline="0" noProof="0">
                <a:ln>
                  <a:noFill/>
                </a:ln>
                <a:solidFill>
                  <a:srgbClr val="223663"/>
                </a:solidFill>
                <a:effectLst/>
                <a:uLnTx/>
                <a:uFillTx/>
                <a:latin typeface="Gotham 1"/>
                <a:ea typeface="Gotham 1"/>
                <a:cs typeface="Gotham 1"/>
                <a:sym typeface="Gotham 1"/>
              </a:rPr>
              <a:t>for</a:t>
            </a:r>
          </a:p>
          <a:p>
            <a:pPr marL="0" marR="0" lvl="0" indent="0" algn="ctr" defTabSz="457200" rtl="0" eaLnBrk="1" fontAlgn="auto" latinLnBrk="0" hangingPunct="1">
              <a:lnSpc>
                <a:spcPts val="1748"/>
              </a:lnSpc>
              <a:spcBef>
                <a:spcPts val="0"/>
              </a:spcBef>
              <a:spcAft>
                <a:spcPts val="0"/>
              </a:spcAft>
              <a:buClrTx/>
              <a:buSzTx/>
              <a:buFont typeface="Arial"/>
              <a:buNone/>
              <a:tabLst/>
              <a:defRPr/>
            </a:pPr>
            <a:r>
              <a:rPr kumimoji="0" lang="en-US" sz="1575" b="0" i="0" u="none" strike="noStrike" kern="1200" cap="none" spc="0" normalizeH="0" baseline="0" noProof="0">
                <a:ln>
                  <a:noFill/>
                </a:ln>
                <a:solidFill>
                  <a:srgbClr val="223663"/>
                </a:solidFill>
                <a:effectLst/>
                <a:uLnTx/>
                <a:uFillTx/>
                <a:latin typeface="Gotham 1"/>
                <a:ea typeface="Gotham 1"/>
                <a:cs typeface="Gotham 1"/>
                <a:sym typeface="Gotham 1"/>
              </a:rPr>
              <a:t>2025</a:t>
            </a:r>
          </a:p>
        </p:txBody>
      </p:sp>
      <p:sp>
        <p:nvSpPr>
          <p:cNvPr id="9" name="Date Placeholder 8">
            <a:extLst>
              <a:ext uri="{FF2B5EF4-FFF2-40B4-BE49-F238E27FC236}">
                <a16:creationId xmlns:a16="http://schemas.microsoft.com/office/drawing/2014/main" id="{FFB15C97-CF52-CCD2-1CFE-0A036906358C}"/>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408158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23663"/>
        </a:solidFill>
        <a:effectLst/>
      </p:bgPr>
    </p:bg>
    <p:spTree>
      <p:nvGrpSpPr>
        <p:cNvPr id="1" name="">
          <a:extLst>
            <a:ext uri="{FF2B5EF4-FFF2-40B4-BE49-F238E27FC236}">
              <a16:creationId xmlns:a16="http://schemas.microsoft.com/office/drawing/2014/main" id="{678E1481-556B-0677-C5AF-8B8DB7C17A6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465373-BD1F-BAD7-B200-CC24EFF74069}"/>
              </a:ext>
            </a:extLst>
          </p:cNvPr>
          <p:cNvSpPr/>
          <p:nvPr/>
        </p:nvSpPr>
        <p:spPr>
          <a:xfrm rot="5400000">
            <a:off x="6566357" y="723555"/>
            <a:ext cx="114377" cy="71330"/>
          </a:xfrm>
          <a:custGeom>
            <a:avLst/>
            <a:gdLst/>
            <a:ahLst/>
            <a:cxnLst/>
            <a:rect l="l" t="t" r="r" b="b"/>
            <a:pathLst>
              <a:path w="228753" h="142659">
                <a:moveTo>
                  <a:pt x="0" y="0"/>
                </a:moveTo>
                <a:lnTo>
                  <a:pt x="228753" y="0"/>
                </a:lnTo>
                <a:lnTo>
                  <a:pt x="228753" y="142659"/>
                </a:lnTo>
                <a:lnTo>
                  <a:pt x="0" y="142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3">
            <a:extLst>
              <a:ext uri="{FF2B5EF4-FFF2-40B4-BE49-F238E27FC236}">
                <a16:creationId xmlns:a16="http://schemas.microsoft.com/office/drawing/2014/main" id="{D7098D61-FB3C-6165-CC43-AFFB99A3643E}"/>
              </a:ext>
            </a:extLst>
          </p:cNvPr>
          <p:cNvSpPr/>
          <p:nvPr/>
        </p:nvSpPr>
        <p:spPr>
          <a:xfrm>
            <a:off x="514350" y="350717"/>
            <a:ext cx="546986" cy="546986"/>
          </a:xfrm>
          <a:custGeom>
            <a:avLst/>
            <a:gdLst/>
            <a:ahLst/>
            <a:cxnLst/>
            <a:rect l="l" t="t" r="r" b="b"/>
            <a:pathLst>
              <a:path w="1093972" h="1093972">
                <a:moveTo>
                  <a:pt x="0" y="0"/>
                </a:moveTo>
                <a:lnTo>
                  <a:pt x="1093972" y="0"/>
                </a:lnTo>
                <a:lnTo>
                  <a:pt x="1093972" y="1093972"/>
                </a:lnTo>
                <a:lnTo>
                  <a:pt x="0" y="1093972"/>
                </a:lnTo>
                <a:lnTo>
                  <a:pt x="0" y="0"/>
                </a:lnTo>
                <a:close/>
              </a:path>
            </a:pathLst>
          </a:custGeom>
          <a:blipFill>
            <a:blip r:embed="rId5"/>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4" name="Picture 4">
            <a:extLst>
              <a:ext uri="{FF2B5EF4-FFF2-40B4-BE49-F238E27FC236}">
                <a16:creationId xmlns:a16="http://schemas.microsoft.com/office/drawing/2014/main" id="{E74D0CED-15CB-E467-E729-B71616B57F53}"/>
              </a:ext>
            </a:extLst>
          </p:cNvPr>
          <p:cNvPicPr>
            <a:picLocks noChangeAspect="1"/>
          </p:cNvPicPr>
          <p:nvPr/>
        </p:nvPicPr>
        <p:blipFill>
          <a:blip r:embed="rId6"/>
          <a:stretch>
            <a:fillRect/>
          </a:stretch>
        </p:blipFill>
        <p:spPr>
          <a:xfrm>
            <a:off x="-194412" y="298831"/>
            <a:ext cx="9552727" cy="4696366"/>
          </a:xfrm>
          <a:prstGeom prst="rect">
            <a:avLst/>
          </a:prstGeom>
        </p:spPr>
      </p:pic>
      <p:sp>
        <p:nvSpPr>
          <p:cNvPr id="5" name="TextBox 5">
            <a:extLst>
              <a:ext uri="{FF2B5EF4-FFF2-40B4-BE49-F238E27FC236}">
                <a16:creationId xmlns:a16="http://schemas.microsoft.com/office/drawing/2014/main" id="{607F6733-9AB8-2A6A-0FCB-6E7602947D0C}"/>
              </a:ext>
            </a:extLst>
          </p:cNvPr>
          <p:cNvSpPr txBox="1"/>
          <p:nvPr/>
        </p:nvSpPr>
        <p:spPr>
          <a:xfrm>
            <a:off x="1146984" y="457143"/>
            <a:ext cx="7195882" cy="423193"/>
          </a:xfrm>
          <a:prstGeom prst="rect">
            <a:avLst/>
          </a:prstGeom>
        </p:spPr>
        <p:txBody>
          <a:bodyPr lIns="0" tIns="0" rIns="0" bIns="0" rtlCol="0" anchor="t">
            <a:spAutoFit/>
          </a:bodyPr>
          <a:lstStyle/>
          <a:p>
            <a:pPr marL="0" marR="0" lvl="0" indent="0" algn="l" defTabSz="457200" rtl="0" eaLnBrk="1" fontAlgn="auto" latinLnBrk="0" hangingPunct="1">
              <a:lnSpc>
                <a:spcPts val="3276"/>
              </a:lnSpc>
              <a:spcBef>
                <a:spcPts val="0"/>
              </a:spcBef>
              <a:spcAft>
                <a:spcPts val="0"/>
              </a:spcAft>
              <a:buClrTx/>
              <a:buSzTx/>
              <a:buFont typeface="Arial"/>
              <a:buNone/>
              <a:tabLst/>
              <a:defRPr/>
            </a:pPr>
            <a:r>
              <a:rPr kumimoji="0" lang="en-US" sz="3599" b="0" i="0" u="none" strike="noStrike" kern="1200" cap="none" spc="0" normalizeH="0" baseline="0" noProof="0">
                <a:ln>
                  <a:noFill/>
                </a:ln>
                <a:solidFill>
                  <a:srgbClr val="FFFFFF"/>
                </a:solidFill>
                <a:effectLst/>
                <a:uLnTx/>
                <a:uFillTx/>
                <a:latin typeface="Gotham 1"/>
                <a:ea typeface="Gotham 1"/>
                <a:cs typeface="Gotham 1"/>
                <a:sym typeface="Gotham 1"/>
              </a:rPr>
              <a:t>Tracking Engagement </a:t>
            </a:r>
          </a:p>
        </p:txBody>
      </p:sp>
      <p:sp>
        <p:nvSpPr>
          <p:cNvPr id="6" name="TextBox 6">
            <a:extLst>
              <a:ext uri="{FF2B5EF4-FFF2-40B4-BE49-F238E27FC236}">
                <a16:creationId xmlns:a16="http://schemas.microsoft.com/office/drawing/2014/main" id="{CF98419F-E5A6-D8EC-4B82-71CB117B603D}"/>
              </a:ext>
            </a:extLst>
          </p:cNvPr>
          <p:cNvSpPr txBox="1"/>
          <p:nvPr/>
        </p:nvSpPr>
        <p:spPr>
          <a:xfrm>
            <a:off x="3106456" y="3912299"/>
            <a:ext cx="1724652" cy="769441"/>
          </a:xfrm>
          <a:prstGeom prst="rect">
            <a:avLst/>
          </a:prstGeom>
        </p:spPr>
        <p:txBody>
          <a:bodyPr lIns="0" tIns="0" rIns="0" bIns="0" rtlCol="0" anchor="t">
            <a:spAutoFit/>
          </a:bodyPr>
          <a:lstStyle/>
          <a:p>
            <a:pPr marL="0" marR="0" lvl="0" indent="0" algn="ctr" defTabSz="457200" rtl="0" eaLnBrk="1" fontAlgn="auto" latinLnBrk="0" hangingPunct="1">
              <a:lnSpc>
                <a:spcPts val="1998"/>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FFFFFF"/>
                </a:solidFill>
                <a:effectLst/>
                <a:uLnTx/>
                <a:uFillTx/>
                <a:latin typeface="Gotham 1"/>
                <a:ea typeface="Gotham 1"/>
                <a:cs typeface="Gotham 1"/>
                <a:sym typeface="Gotham 1"/>
              </a:rPr>
              <a:t>Youth Discipleship Leaders</a:t>
            </a:r>
          </a:p>
        </p:txBody>
      </p:sp>
      <p:sp>
        <p:nvSpPr>
          <p:cNvPr id="7" name="TextBox 7">
            <a:extLst>
              <a:ext uri="{FF2B5EF4-FFF2-40B4-BE49-F238E27FC236}">
                <a16:creationId xmlns:a16="http://schemas.microsoft.com/office/drawing/2014/main" id="{2EC15C56-969A-731C-CE1F-BB0590BB67D9}"/>
              </a:ext>
            </a:extLst>
          </p:cNvPr>
          <p:cNvSpPr txBox="1"/>
          <p:nvPr/>
        </p:nvSpPr>
        <p:spPr>
          <a:xfrm>
            <a:off x="5012474" y="3912299"/>
            <a:ext cx="1724652" cy="769441"/>
          </a:xfrm>
          <a:prstGeom prst="rect">
            <a:avLst/>
          </a:prstGeom>
        </p:spPr>
        <p:txBody>
          <a:bodyPr lIns="0" tIns="0" rIns="0" bIns="0" rtlCol="0" anchor="t">
            <a:spAutoFit/>
          </a:bodyPr>
          <a:lstStyle/>
          <a:p>
            <a:pPr marL="0" marR="0" lvl="0" indent="0" algn="ctr" defTabSz="457200" rtl="0" eaLnBrk="1" fontAlgn="auto" latinLnBrk="0" hangingPunct="1">
              <a:lnSpc>
                <a:spcPts val="1998"/>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FFFFFF"/>
                </a:solidFill>
                <a:effectLst/>
                <a:uLnTx/>
                <a:uFillTx/>
                <a:latin typeface="Gotham 1"/>
                <a:ea typeface="Gotham 1"/>
                <a:cs typeface="Gotham 1"/>
                <a:sym typeface="Gotham 1"/>
              </a:rPr>
              <a:t>Adult Discipleship Leaders</a:t>
            </a:r>
          </a:p>
        </p:txBody>
      </p:sp>
      <p:sp>
        <p:nvSpPr>
          <p:cNvPr id="9" name="Date Placeholder 8">
            <a:extLst>
              <a:ext uri="{FF2B5EF4-FFF2-40B4-BE49-F238E27FC236}">
                <a16:creationId xmlns:a16="http://schemas.microsoft.com/office/drawing/2014/main" id="{A1D7CB87-E445-66DE-430B-933BAE56535E}"/>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4121205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0C8D-22ED-1CF9-9A23-54B2FD1694F5}"/>
              </a:ext>
            </a:extLst>
          </p:cNvPr>
          <p:cNvSpPr>
            <a:spLocks noGrp="1"/>
          </p:cNvSpPr>
          <p:nvPr>
            <p:ph type="title"/>
          </p:nvPr>
        </p:nvSpPr>
        <p:spPr/>
        <p:txBody>
          <a:bodyPr/>
          <a:lstStyle/>
          <a:p>
            <a:r>
              <a:rPr lang="en-US" dirty="0"/>
              <a:t>Harvest Strategy Deep Dive</a:t>
            </a:r>
          </a:p>
        </p:txBody>
      </p:sp>
      <p:pic>
        <p:nvPicPr>
          <p:cNvPr id="4" name="Divine Savior Harvest Strategy_ Engaging Families with Faith">
            <a:hlinkClick r:id="" action="ppaction://media"/>
            <a:extLst>
              <a:ext uri="{FF2B5EF4-FFF2-40B4-BE49-F238E27FC236}">
                <a16:creationId xmlns:a16="http://schemas.microsoft.com/office/drawing/2014/main" id="{51ABDC4D-856B-55DB-4273-FD674EAB0A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4228" y="2111804"/>
            <a:ext cx="919892" cy="919892"/>
          </a:xfrm>
          <a:prstGeom prst="rect">
            <a:avLst/>
          </a:prstGeom>
        </p:spPr>
      </p:pic>
      <p:sp>
        <p:nvSpPr>
          <p:cNvPr id="5" name="Rectangle 1">
            <a:extLst>
              <a:ext uri="{FF2B5EF4-FFF2-40B4-BE49-F238E27FC236}">
                <a16:creationId xmlns:a16="http://schemas.microsoft.com/office/drawing/2014/main" id="{4F794A10-F74F-3ED5-A7CB-9B3A71C11BF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1013958A-55C4-A407-30BB-725C8E883E9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qr code on a white background&#10;&#10;AI-generated content may be incorrect.">
            <a:extLst>
              <a:ext uri="{FF2B5EF4-FFF2-40B4-BE49-F238E27FC236}">
                <a16:creationId xmlns:a16="http://schemas.microsoft.com/office/drawing/2014/main" id="{B6DD7542-6F05-5348-8348-65195AFFA47A}"/>
              </a:ext>
            </a:extLst>
          </p:cNvPr>
          <p:cNvPicPr>
            <a:picLocks noChangeAspect="1"/>
          </p:cNvPicPr>
          <p:nvPr/>
        </p:nvPicPr>
        <p:blipFill>
          <a:blip r:embed="rId6"/>
          <a:stretch>
            <a:fillRect/>
          </a:stretch>
        </p:blipFill>
        <p:spPr>
          <a:xfrm>
            <a:off x="1218077" y="1324685"/>
            <a:ext cx="2702011" cy="2702011"/>
          </a:xfrm>
          <a:prstGeom prst="rect">
            <a:avLst/>
          </a:prstGeom>
        </p:spPr>
      </p:pic>
    </p:spTree>
    <p:extLst>
      <p:ext uri="{BB962C8B-B14F-4D97-AF65-F5344CB8AC3E}">
        <p14:creationId xmlns:p14="http://schemas.microsoft.com/office/powerpoint/2010/main" val="178751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8F21-1E8B-7659-8AB2-DECE027432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7AEF16-755E-5C19-D274-3F0A30E753A8}"/>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C0A85E-D6B3-EAD7-498C-539A912400C3}"/>
              </a:ext>
            </a:extLst>
          </p:cNvPr>
          <p:cNvSpPr txBox="1"/>
          <p:nvPr/>
        </p:nvSpPr>
        <p:spPr>
          <a:xfrm>
            <a:off x="307251" y="940534"/>
            <a:ext cx="8546123" cy="2154436"/>
          </a:xfrm>
          <a:prstGeom prst="rect">
            <a:avLst/>
          </a:prstGeom>
          <a:noFill/>
        </p:spPr>
        <p:txBody>
          <a:bodyPr wrap="square">
            <a:spAutoFit/>
          </a:bodyPr>
          <a:lstStyle/>
          <a:p>
            <a:r>
              <a:rPr lang="en-US" sz="2400" b="1" i="0" dirty="0">
                <a:solidFill>
                  <a:srgbClr val="002060"/>
                </a:solidFill>
                <a:effectLst/>
                <a:latin typeface="Avenir Book" panose="02000503020000020003" pitchFamily="2" charset="0"/>
              </a:rPr>
              <a:t>1 Corinthians 12:3</a:t>
            </a:r>
            <a:r>
              <a:rPr lang="en-US" sz="2400" b="0" i="0" dirty="0">
                <a:solidFill>
                  <a:srgbClr val="002060"/>
                </a:solidFill>
                <a:effectLst/>
                <a:latin typeface="Avenir Book" panose="02000503020000020003" pitchFamily="2" charset="0"/>
              </a:rPr>
              <a:t>"Therefore I want you to know that no one who is speaking by the Spirit of God says, 'Jesus be cursed,' and no one can say, 'Jesus is Lord,' except by the Holy Spirit”.</a:t>
            </a:r>
          </a:p>
          <a:p>
            <a:br>
              <a:rPr lang="en-US" sz="2400" dirty="0"/>
            </a:br>
            <a:endParaRPr lang="en-US" dirty="0"/>
          </a:p>
        </p:txBody>
      </p:sp>
    </p:spTree>
    <p:extLst>
      <p:ext uri="{BB962C8B-B14F-4D97-AF65-F5344CB8AC3E}">
        <p14:creationId xmlns:p14="http://schemas.microsoft.com/office/powerpoint/2010/main" val="3000383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FE2CD-5C46-D1DD-0A01-2AD95117DF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277430-A6CC-0DF1-C1E2-22199EFCA35E}"/>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4CFB95-F9A2-7187-DDDE-0AC98873046E}"/>
              </a:ext>
            </a:extLst>
          </p:cNvPr>
          <p:cNvSpPr txBox="1"/>
          <p:nvPr/>
        </p:nvSpPr>
        <p:spPr>
          <a:xfrm>
            <a:off x="903889" y="1910030"/>
            <a:ext cx="7336221" cy="1323439"/>
          </a:xfrm>
          <a:prstGeom prst="rect">
            <a:avLst/>
          </a:prstGeom>
          <a:noFill/>
        </p:spPr>
        <p:txBody>
          <a:bodyPr wrap="square" rtlCol="0">
            <a:spAutoFit/>
          </a:bodyPr>
          <a:lstStyle/>
          <a:p>
            <a:pPr algn="ctr"/>
            <a:r>
              <a:rPr lang="en-US" sz="6600" dirty="0">
                <a:solidFill>
                  <a:srgbClr val="002060"/>
                </a:solidFill>
                <a:latin typeface="Avenir Book" panose="02000503020000020003" pitchFamily="2" charset="0"/>
              </a:rPr>
              <a:t>Accountability</a:t>
            </a:r>
          </a:p>
          <a:p>
            <a:endParaRPr lang="en-US" dirty="0"/>
          </a:p>
        </p:txBody>
      </p:sp>
    </p:spTree>
    <p:extLst>
      <p:ext uri="{BB962C8B-B14F-4D97-AF65-F5344CB8AC3E}">
        <p14:creationId xmlns:p14="http://schemas.microsoft.com/office/powerpoint/2010/main" val="1720255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F176D-D93D-69C5-1BA2-289FAC713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DD1A9-B1E0-8FAB-D36E-B0F532B9B9B5}"/>
              </a:ext>
            </a:extLst>
          </p:cNvPr>
          <p:cNvSpPr>
            <a:spLocks noGrp="1"/>
          </p:cNvSpPr>
          <p:nvPr>
            <p:ph type="title"/>
          </p:nvPr>
        </p:nvSpPr>
        <p:spPr/>
        <p:txBody>
          <a:bodyPr/>
          <a:lstStyle/>
          <a:p>
            <a:r>
              <a:rPr lang="en-US" dirty="0"/>
              <a:t>Harvest Strategy Deep Dive</a:t>
            </a:r>
          </a:p>
        </p:txBody>
      </p:sp>
      <p:pic>
        <p:nvPicPr>
          <p:cNvPr id="4" name="Divine Savior Harvest Strategy_ Engaging Families with Faith">
            <a:hlinkClick r:id="" action="ppaction://media"/>
            <a:extLst>
              <a:ext uri="{FF2B5EF4-FFF2-40B4-BE49-F238E27FC236}">
                <a16:creationId xmlns:a16="http://schemas.microsoft.com/office/drawing/2014/main" id="{62F0BDAD-1524-4827-7A32-8AA7AC2999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4228" y="2111804"/>
            <a:ext cx="919892" cy="919892"/>
          </a:xfrm>
          <a:prstGeom prst="rect">
            <a:avLst/>
          </a:prstGeom>
        </p:spPr>
      </p:pic>
      <p:sp>
        <p:nvSpPr>
          <p:cNvPr id="5" name="Rectangle 1">
            <a:extLst>
              <a:ext uri="{FF2B5EF4-FFF2-40B4-BE49-F238E27FC236}">
                <a16:creationId xmlns:a16="http://schemas.microsoft.com/office/drawing/2014/main" id="{7FB0B007-6129-0723-5EE7-E94D20F32F6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AB2A781F-8E8B-CB59-C246-3BD53C85E8B6}"/>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qr code on a white background&#10;&#10;AI-generated content may be incorrect.">
            <a:extLst>
              <a:ext uri="{FF2B5EF4-FFF2-40B4-BE49-F238E27FC236}">
                <a16:creationId xmlns:a16="http://schemas.microsoft.com/office/drawing/2014/main" id="{A55CC997-6B5D-67DB-899B-F92656D80D57}"/>
              </a:ext>
            </a:extLst>
          </p:cNvPr>
          <p:cNvPicPr>
            <a:picLocks noChangeAspect="1"/>
          </p:cNvPicPr>
          <p:nvPr/>
        </p:nvPicPr>
        <p:blipFill>
          <a:blip r:embed="rId6"/>
          <a:stretch>
            <a:fillRect/>
          </a:stretch>
        </p:blipFill>
        <p:spPr>
          <a:xfrm>
            <a:off x="1218077" y="1324685"/>
            <a:ext cx="2702011" cy="2702011"/>
          </a:xfrm>
          <a:prstGeom prst="rect">
            <a:avLst/>
          </a:prstGeom>
        </p:spPr>
      </p:pic>
    </p:spTree>
    <p:extLst>
      <p:ext uri="{BB962C8B-B14F-4D97-AF65-F5344CB8AC3E}">
        <p14:creationId xmlns:p14="http://schemas.microsoft.com/office/powerpoint/2010/main" val="43307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E17D-A78B-B91A-FCEF-68EE01A6CA6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8AFC5C-2B26-4B87-79C1-AE8699776262}"/>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ience 101: Germination | Iowa Agriculture Literacy">
            <a:extLst>
              <a:ext uri="{FF2B5EF4-FFF2-40B4-BE49-F238E27FC236}">
                <a16:creationId xmlns:a16="http://schemas.microsoft.com/office/drawing/2014/main" id="{42E9A21E-EE24-32D6-90B8-C923CC17E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10" y="1248734"/>
            <a:ext cx="5563780" cy="3692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F119B7-E054-83F0-CC43-6F711FF4EAC1}"/>
              </a:ext>
            </a:extLst>
          </p:cNvPr>
          <p:cNvSpPr txBox="1"/>
          <p:nvPr/>
        </p:nvSpPr>
        <p:spPr>
          <a:xfrm>
            <a:off x="307251" y="940534"/>
            <a:ext cx="8546123" cy="1415772"/>
          </a:xfrm>
          <a:prstGeom prst="rect">
            <a:avLst/>
          </a:prstGeom>
          <a:noFill/>
        </p:spPr>
        <p:txBody>
          <a:bodyPr wrap="square">
            <a:spAutoFit/>
          </a:bodyPr>
          <a:lstStyle/>
          <a:p>
            <a:r>
              <a:rPr lang="en-US" sz="2400" b="1" i="0" strike="noStrike" dirty="0">
                <a:solidFill>
                  <a:srgbClr val="002060"/>
                </a:solidFill>
                <a:effectLst/>
                <a:latin typeface="Avenir Book" panose="02000503020000020003" pitchFamily="2" charset="0"/>
              </a:rPr>
              <a:t>1 Corinthians 3:6 </a:t>
            </a:r>
            <a:r>
              <a:rPr lang="en-US" sz="2400" b="0" i="0" strike="noStrike" dirty="0">
                <a:solidFill>
                  <a:srgbClr val="002060"/>
                </a:solidFill>
                <a:effectLst/>
                <a:latin typeface="Avenir Book" panose="02000503020000020003" pitchFamily="2" charset="0"/>
              </a:rPr>
              <a:t>- I planted the seed, Apollos watered it, but God has been making it grow.</a:t>
            </a:r>
            <a:endParaRPr lang="en-US" sz="2400" b="0" dirty="0">
              <a:solidFill>
                <a:srgbClr val="002060"/>
              </a:solidFill>
              <a:effectLst/>
              <a:latin typeface="Avenir Book" panose="02000503020000020003" pitchFamily="2" charset="0"/>
            </a:endParaRPr>
          </a:p>
          <a:p>
            <a:br>
              <a:rPr lang="en-US" sz="2400" dirty="0"/>
            </a:br>
            <a:endParaRPr lang="en-US" dirty="0"/>
          </a:p>
        </p:txBody>
      </p:sp>
    </p:spTree>
    <p:extLst>
      <p:ext uri="{BB962C8B-B14F-4D97-AF65-F5344CB8AC3E}">
        <p14:creationId xmlns:p14="http://schemas.microsoft.com/office/powerpoint/2010/main" val="625933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6A342-26F6-BB00-F0E0-C08D8D0716D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821075-39BB-2257-B8F9-AD849657DF77}"/>
              </a:ext>
            </a:extLst>
          </p:cNvPr>
          <p:cNvSpPr/>
          <p:nvPr/>
        </p:nvSpPr>
        <p:spPr>
          <a:xfrm>
            <a:off x="2693324" y="4031673"/>
            <a:ext cx="3773978" cy="9060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06CB2C-EDFC-ADDC-9A1D-440A19CEDC49}"/>
              </a:ext>
            </a:extLst>
          </p:cNvPr>
          <p:cNvSpPr txBox="1"/>
          <p:nvPr/>
        </p:nvSpPr>
        <p:spPr>
          <a:xfrm>
            <a:off x="912202" y="1171366"/>
            <a:ext cx="7336221" cy="2800767"/>
          </a:xfrm>
          <a:prstGeom prst="rect">
            <a:avLst/>
          </a:prstGeom>
          <a:noFill/>
        </p:spPr>
        <p:txBody>
          <a:bodyPr wrap="square" rtlCol="0">
            <a:spAutoFit/>
          </a:bodyPr>
          <a:lstStyle/>
          <a:p>
            <a:pPr algn="ctr"/>
            <a:r>
              <a:rPr lang="en-US" sz="5400" dirty="0">
                <a:solidFill>
                  <a:srgbClr val="002060"/>
                </a:solidFill>
                <a:latin typeface="Avenir Book" panose="02000503020000020003" pitchFamily="2" charset="0"/>
              </a:rPr>
              <a:t>Give the Holy Spirit </a:t>
            </a:r>
          </a:p>
          <a:p>
            <a:pPr algn="ctr"/>
            <a:r>
              <a:rPr lang="en-US" sz="5400" dirty="0">
                <a:solidFill>
                  <a:srgbClr val="002060"/>
                </a:solidFill>
                <a:latin typeface="Avenir Book" panose="02000503020000020003" pitchFamily="2" charset="0"/>
              </a:rPr>
              <a:t>the best product to bless. </a:t>
            </a:r>
          </a:p>
          <a:p>
            <a:endParaRPr lang="en-US" dirty="0"/>
          </a:p>
        </p:txBody>
      </p:sp>
    </p:spTree>
    <p:extLst>
      <p:ext uri="{BB962C8B-B14F-4D97-AF65-F5344CB8AC3E}">
        <p14:creationId xmlns:p14="http://schemas.microsoft.com/office/powerpoint/2010/main" val="601376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AE6CF-4F0C-BB3A-8B9A-4CFAD17977A1}"/>
            </a:ext>
          </a:extLst>
        </p:cNvPr>
        <p:cNvGrpSpPr/>
        <p:nvPr/>
      </p:nvGrpSpPr>
      <p:grpSpPr>
        <a:xfrm>
          <a:off x="0" y="0"/>
          <a:ext cx="0" cy="0"/>
          <a:chOff x="0" y="0"/>
          <a:chExt cx="0" cy="0"/>
        </a:xfrm>
      </p:grpSpPr>
      <p:pic>
        <p:nvPicPr>
          <p:cNvPr id="3076" name="Picture 4" descr="Disclaimer Word Over White Background 3D illustration of a rubber stamp with the word disclaimer stamped over white background. disclaimer stock pictures, royalty-free photos &amp; images">
            <a:extLst>
              <a:ext uri="{FF2B5EF4-FFF2-40B4-BE49-F238E27FC236}">
                <a16:creationId xmlns:a16="http://schemas.microsoft.com/office/drawing/2014/main" id="{F8EBB34A-FDB9-0A1F-7622-D2A4D6287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905" y="389483"/>
            <a:ext cx="6762190" cy="45081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umber 2 - Free interface icons">
            <a:extLst>
              <a:ext uri="{FF2B5EF4-FFF2-40B4-BE49-F238E27FC236}">
                <a16:creationId xmlns:a16="http://schemas.microsoft.com/office/drawing/2014/main" id="{6B8B70BB-6BF9-9067-ACC8-5B62F0E33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138" y="3180750"/>
            <a:ext cx="1173873" cy="117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782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3A198-1784-BBE7-A6CB-CE2CC9CD1D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0A4220B-791F-FB1E-C68B-F1AF61AFFEE4}"/>
              </a:ext>
            </a:extLst>
          </p:cNvPr>
          <p:cNvSpPr txBox="1"/>
          <p:nvPr/>
        </p:nvSpPr>
        <p:spPr>
          <a:xfrm>
            <a:off x="2462462" y="1209054"/>
            <a:ext cx="6288505" cy="2554545"/>
          </a:xfrm>
          <a:prstGeom prst="rect">
            <a:avLst/>
          </a:prstGeom>
          <a:noFill/>
        </p:spPr>
        <p:txBody>
          <a:bodyPr wrap="square">
            <a:spAutoFit/>
          </a:bodyPr>
          <a:lstStyle/>
          <a:p>
            <a:r>
              <a:rPr lang="en-US" sz="3200" dirty="0">
                <a:solidFill>
                  <a:srgbClr val="002060"/>
                </a:solidFill>
                <a:latin typeface="Avenir Book" panose="02000503020000020003" pitchFamily="2" charset="0"/>
              </a:rPr>
              <a:t>Setting a Target</a:t>
            </a:r>
          </a:p>
          <a:p>
            <a:endParaRPr lang="en-US" sz="3200" dirty="0">
              <a:solidFill>
                <a:srgbClr val="002060"/>
              </a:solidFill>
              <a:latin typeface="Avenir Book" panose="02000503020000020003" pitchFamily="2" charset="0"/>
            </a:endParaRPr>
          </a:p>
          <a:p>
            <a:r>
              <a:rPr lang="en-US" sz="3200" dirty="0">
                <a:solidFill>
                  <a:srgbClr val="002060"/>
                </a:solidFill>
                <a:latin typeface="Avenir Book" panose="02000503020000020003" pitchFamily="2" charset="0"/>
              </a:rPr>
              <a:t>Creating a Plan to Get There</a:t>
            </a:r>
          </a:p>
          <a:p>
            <a:endParaRPr lang="en-US" sz="3200" dirty="0">
              <a:solidFill>
                <a:srgbClr val="002060"/>
              </a:solidFill>
              <a:latin typeface="Avenir Book" panose="02000503020000020003" pitchFamily="2" charset="0"/>
            </a:endParaRPr>
          </a:p>
          <a:p>
            <a:r>
              <a:rPr lang="en-US" sz="3200" dirty="0">
                <a:solidFill>
                  <a:srgbClr val="002060"/>
                </a:solidFill>
                <a:latin typeface="Avenir Book" panose="02000503020000020003" pitchFamily="2" charset="0"/>
              </a:rPr>
              <a:t>Faithfully Executing It</a:t>
            </a:r>
          </a:p>
        </p:txBody>
      </p:sp>
      <p:grpSp>
        <p:nvGrpSpPr>
          <p:cNvPr id="6" name="Group 5">
            <a:extLst>
              <a:ext uri="{FF2B5EF4-FFF2-40B4-BE49-F238E27FC236}">
                <a16:creationId xmlns:a16="http://schemas.microsoft.com/office/drawing/2014/main" id="{80FFFCBD-7914-BA14-F32D-6C500B824523}"/>
              </a:ext>
            </a:extLst>
          </p:cNvPr>
          <p:cNvGrpSpPr/>
          <p:nvPr/>
        </p:nvGrpSpPr>
        <p:grpSpPr>
          <a:xfrm>
            <a:off x="1377614" y="874295"/>
            <a:ext cx="1084848" cy="3071924"/>
            <a:chOff x="1377614" y="874295"/>
            <a:chExt cx="1084848" cy="3071924"/>
          </a:xfrm>
        </p:grpSpPr>
        <p:pic>
          <p:nvPicPr>
            <p:cNvPr id="11266" name="Picture 2" descr="93,900+ Checkbox Stock Photos, Pictures &amp; Royalty-Free Images - iStock | Check  box icon, Checklist, Check mark">
              <a:extLst>
                <a:ext uri="{FF2B5EF4-FFF2-40B4-BE49-F238E27FC236}">
                  <a16:creationId xmlns:a16="http://schemas.microsoft.com/office/drawing/2014/main" id="{B459CBCB-D42E-112C-DB1F-D67148F41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614" y="874295"/>
              <a:ext cx="1084848" cy="10848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93,900+ Checkbox Stock Photos, Pictures &amp; Royalty-Free Images - iStock | Check  box icon, Checklist, Check mark">
              <a:extLst>
                <a:ext uri="{FF2B5EF4-FFF2-40B4-BE49-F238E27FC236}">
                  <a16:creationId xmlns:a16="http://schemas.microsoft.com/office/drawing/2014/main" id="{9CBB4CE9-BCE0-E17B-FAFF-A40385A16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614" y="1867833"/>
              <a:ext cx="1084848" cy="10848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93,900+ Checkbox Stock Photos, Pictures &amp; Royalty-Free Images - iStock | Check  box icon, Checklist, Check mark">
              <a:extLst>
                <a:ext uri="{FF2B5EF4-FFF2-40B4-BE49-F238E27FC236}">
                  <a16:creationId xmlns:a16="http://schemas.microsoft.com/office/drawing/2014/main" id="{91AFE665-D726-35B7-E525-253E10D86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614" y="2861371"/>
              <a:ext cx="1084848" cy="10848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9689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ometric">
  <a:themeElements>
    <a:clrScheme name="Geometric">
      <a:dk1>
        <a:srgbClr val="DBDCDB"/>
      </a:dk1>
      <a:lt1>
        <a:srgbClr val="00214D"/>
      </a:lt1>
      <a:dk2>
        <a:srgbClr val="434343"/>
      </a:dk2>
      <a:lt2>
        <a:srgbClr val="999999"/>
      </a:lt2>
      <a:accent1>
        <a:srgbClr val="BEC1D5"/>
      </a:accent1>
      <a:accent2>
        <a:srgbClr val="B2BCD1"/>
      </a:accent2>
      <a:accent3>
        <a:srgbClr val="9C254D"/>
      </a:accent3>
      <a:accent4>
        <a:srgbClr val="D23369"/>
      </a:accent4>
      <a:accent5>
        <a:srgbClr val="F06292"/>
      </a:accent5>
      <a:accent6>
        <a:srgbClr val="9EABC7"/>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121362</TotalTime>
  <Words>1615</Words>
  <Application>Microsoft Macintosh PowerPoint</Application>
  <PresentationFormat>On-screen Show (16:9)</PresentationFormat>
  <Paragraphs>216</Paragraphs>
  <Slides>51</Slides>
  <Notes>24</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Arial</vt:lpstr>
      <vt:lpstr>Avenir Book</vt:lpstr>
      <vt:lpstr>Gotham 1</vt:lpstr>
      <vt:lpstr>Gotham 3</vt:lpstr>
      <vt:lpstr>Calibri</vt:lpstr>
      <vt:lpstr>Avenir</vt:lpstr>
      <vt:lpstr>Roboto</vt:lpstr>
      <vt:lpstr>Codec Pro Bold</vt:lpstr>
      <vt:lpstr>Gotham 2</vt:lpstr>
      <vt:lpstr>Eastman Grotesque Bold</vt:lpstr>
      <vt:lpstr>Geometric</vt:lpstr>
      <vt:lpstr>1_Office Theme</vt:lpstr>
      <vt:lpstr>Counting What Counts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Harvest Strategy Deep Dive</vt:lpstr>
      <vt:lpstr>PowerPoint Presentation</vt:lpstr>
      <vt:lpstr>Harvest Strategy Deep Dive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Divine Savior</dc:title>
  <cp:lastModifiedBy>Carlos Leyrer</cp:lastModifiedBy>
  <cp:revision>45</cp:revision>
  <cp:lastPrinted>2026-01-16T19:00:41Z</cp:lastPrinted>
  <dcterms:modified xsi:type="dcterms:W3CDTF">2026-01-16T19:19:57Z</dcterms:modified>
</cp:coreProperties>
</file>